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4" r:id="rId5"/>
    <p:sldId id="260" r:id="rId6"/>
    <p:sldId id="259" r:id="rId7"/>
    <p:sldId id="264" r:id="rId8"/>
    <p:sldId id="261" r:id="rId9"/>
    <p:sldId id="262" r:id="rId10"/>
    <p:sldId id="265" r:id="rId11"/>
    <p:sldId id="263" r:id="rId12"/>
    <p:sldId id="268" r:id="rId13"/>
    <p:sldId id="266" r:id="rId14"/>
    <p:sldId id="269" r:id="rId15"/>
    <p:sldId id="270" r:id="rId16"/>
    <p:sldId id="267" r:id="rId17"/>
    <p:sldId id="271" r:id="rId18"/>
    <p:sldId id="272" r:id="rId19"/>
    <p:sldId id="275"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C1F6A-C98A-449D-A929-3DF196D121D1}" type="doc">
      <dgm:prSet loTypeId="urn:microsoft.com/office/officeart/2005/8/layout/hierarchy2" loCatId="hierarchy" qsTypeId="urn:microsoft.com/office/officeart/2005/8/quickstyle/simple4" qsCatId="simple" csTypeId="urn:microsoft.com/office/officeart/2005/8/colors/colorful2" csCatId="colorful" phldr="1"/>
      <dgm:spPr/>
      <dgm:t>
        <a:bodyPr/>
        <a:lstStyle/>
        <a:p>
          <a:endParaRPr lang="en-US"/>
        </a:p>
      </dgm:t>
    </dgm:pt>
    <dgm:pt modelId="{AEA582CF-6811-44D3-B61C-3E57DD39A3DB}">
      <dgm:prSet custT="1"/>
      <dgm:spPr/>
      <dgm:t>
        <a:bodyPr/>
        <a:lstStyle/>
        <a:p>
          <a:r>
            <a:rPr lang="en-US" sz="1100" b="1" i="0" dirty="0"/>
            <a:t>Model Type: </a:t>
          </a:r>
        </a:p>
        <a:p>
          <a:r>
            <a:rPr lang="en-US" sz="1000" b="0" i="0" dirty="0"/>
            <a:t>Most modern generators like DALL·E, Stable Diffusion, and Midjourney use diffusion models or transformer-based models. </a:t>
          </a:r>
          <a:endParaRPr lang="en-US" sz="1000" dirty="0"/>
        </a:p>
      </dgm:t>
    </dgm:pt>
    <dgm:pt modelId="{61E007AD-A8BD-4187-8193-C0D947E67CC7}" type="parTrans" cxnId="{025634D3-14C9-4394-8FC5-EB231A73E799}">
      <dgm:prSet/>
      <dgm:spPr/>
      <dgm:t>
        <a:bodyPr/>
        <a:lstStyle/>
        <a:p>
          <a:endParaRPr lang="en-US"/>
        </a:p>
      </dgm:t>
    </dgm:pt>
    <dgm:pt modelId="{03260F95-A221-4F2F-AE88-FABD45B63EB0}" type="sibTrans" cxnId="{025634D3-14C9-4394-8FC5-EB231A73E799}">
      <dgm:prSet/>
      <dgm:spPr/>
      <dgm:t>
        <a:bodyPr/>
        <a:lstStyle/>
        <a:p>
          <a:endParaRPr lang="en-US"/>
        </a:p>
      </dgm:t>
    </dgm:pt>
    <dgm:pt modelId="{AE21D9D4-7C24-41FF-9F91-8C6BF10BBF34}">
      <dgm:prSet custT="1"/>
      <dgm:spPr/>
      <dgm:t>
        <a:bodyPr/>
        <a:lstStyle/>
        <a:p>
          <a:r>
            <a:rPr lang="en-US" sz="1100" b="1" i="0" dirty="0"/>
            <a:t>Training Data</a:t>
          </a:r>
          <a:r>
            <a:rPr lang="en-US" sz="1100" b="0" i="0" dirty="0"/>
            <a:t>:</a:t>
          </a:r>
        </a:p>
        <a:p>
          <a:r>
            <a:rPr lang="en-US" sz="1000" b="0" i="0" dirty="0"/>
            <a:t> These models are trained on billions of image-caption pairs from the internet. </a:t>
          </a:r>
          <a:endParaRPr lang="en-US" sz="1000" dirty="0"/>
        </a:p>
      </dgm:t>
    </dgm:pt>
    <dgm:pt modelId="{8A8762C9-48D8-4EAE-ADEC-977E69918897}" type="parTrans" cxnId="{3B7317AF-8699-464E-9797-291DF7F080AF}">
      <dgm:prSet/>
      <dgm:spPr/>
      <dgm:t>
        <a:bodyPr/>
        <a:lstStyle/>
        <a:p>
          <a:endParaRPr lang="en-US"/>
        </a:p>
      </dgm:t>
    </dgm:pt>
    <dgm:pt modelId="{7C79A457-9833-4085-A0D4-C80E26C33B24}" type="sibTrans" cxnId="{3B7317AF-8699-464E-9797-291DF7F080AF}">
      <dgm:prSet/>
      <dgm:spPr/>
      <dgm:t>
        <a:bodyPr/>
        <a:lstStyle/>
        <a:p>
          <a:endParaRPr lang="en-US"/>
        </a:p>
      </dgm:t>
    </dgm:pt>
    <dgm:pt modelId="{A406468C-F4EF-4F53-9EEC-49C4120937D0}">
      <dgm:prSet custT="1"/>
      <dgm:spPr/>
      <dgm:t>
        <a:bodyPr/>
        <a:lstStyle/>
        <a:p>
          <a:r>
            <a:rPr lang="en-US" sz="1400" b="1" i="0" dirty="0"/>
            <a:t>Latent Space</a:t>
          </a:r>
          <a:r>
            <a:rPr lang="en-US" sz="1400" b="0" i="0" dirty="0"/>
            <a:t>:</a:t>
          </a:r>
        </a:p>
        <a:p>
          <a:r>
            <a:rPr lang="en-US" sz="1100" b="0" i="0" dirty="0"/>
            <a:t> Images are represented in a compressed “latent space” </a:t>
          </a:r>
          <a:endParaRPr lang="en-US" sz="1100" dirty="0"/>
        </a:p>
      </dgm:t>
    </dgm:pt>
    <dgm:pt modelId="{27A0C3D3-3676-447C-A461-694C400754BB}" type="parTrans" cxnId="{1E253B00-80B5-4989-97A0-E98F0D0624C3}">
      <dgm:prSet/>
      <dgm:spPr/>
      <dgm:t>
        <a:bodyPr/>
        <a:lstStyle/>
        <a:p>
          <a:endParaRPr lang="en-US"/>
        </a:p>
      </dgm:t>
    </dgm:pt>
    <dgm:pt modelId="{4E6C860D-F1EE-4557-984C-FE2435402B2F}" type="sibTrans" cxnId="{1E253B00-80B5-4989-97A0-E98F0D0624C3}">
      <dgm:prSet/>
      <dgm:spPr/>
      <dgm:t>
        <a:bodyPr/>
        <a:lstStyle/>
        <a:p>
          <a:endParaRPr lang="en-US"/>
        </a:p>
      </dgm:t>
    </dgm:pt>
    <dgm:pt modelId="{683EC992-A0BE-4323-A062-277FD0F08093}">
      <dgm:prSet custT="1"/>
      <dgm:spPr/>
      <dgm:t>
        <a:bodyPr/>
        <a:lstStyle/>
        <a:p>
          <a:r>
            <a:rPr lang="en-US" sz="1400" b="1" i="0" dirty="0"/>
            <a:t>Generation Process</a:t>
          </a:r>
          <a:r>
            <a:rPr lang="en-US" sz="1400" b="0" i="0" dirty="0"/>
            <a:t>: </a:t>
          </a:r>
          <a:endParaRPr lang="en-US" sz="1400" dirty="0"/>
        </a:p>
      </dgm:t>
    </dgm:pt>
    <dgm:pt modelId="{C4BEC624-F6B0-45D7-AAEF-769CE3E1A9FA}" type="parTrans" cxnId="{49B6E874-B708-4B4E-B50D-09CE9C5106AE}">
      <dgm:prSet/>
      <dgm:spPr/>
      <dgm:t>
        <a:bodyPr/>
        <a:lstStyle/>
        <a:p>
          <a:endParaRPr lang="en-US"/>
        </a:p>
      </dgm:t>
    </dgm:pt>
    <dgm:pt modelId="{0C462564-A713-4351-8088-A902F3B9C6D8}" type="sibTrans" cxnId="{49B6E874-B708-4B4E-B50D-09CE9C5106AE}">
      <dgm:prSet/>
      <dgm:spPr/>
      <dgm:t>
        <a:bodyPr/>
        <a:lstStyle/>
        <a:p>
          <a:endParaRPr lang="en-US"/>
        </a:p>
      </dgm:t>
    </dgm:pt>
    <dgm:pt modelId="{9BDB8A42-A596-4843-95ED-5555C0F46BE3}">
      <dgm:prSet/>
      <dgm:spPr/>
      <dgm:t>
        <a:bodyPr/>
        <a:lstStyle/>
        <a:p>
          <a:pPr>
            <a:lnSpc>
              <a:spcPct val="100000"/>
            </a:lnSpc>
          </a:pPr>
          <a:r>
            <a:rPr lang="en-US" b="0" i="0"/>
            <a:t>Prompt is first tokenized (converted to numbers). </a:t>
          </a:r>
          <a:endParaRPr lang="en-US"/>
        </a:p>
      </dgm:t>
    </dgm:pt>
    <dgm:pt modelId="{885A7B6A-2E94-49B6-A1B4-32FC422EBE43}" type="parTrans" cxnId="{431A7234-4D23-4B95-BE65-504F0007404B}">
      <dgm:prSet/>
      <dgm:spPr/>
      <dgm:t>
        <a:bodyPr/>
        <a:lstStyle/>
        <a:p>
          <a:endParaRPr lang="en-US"/>
        </a:p>
      </dgm:t>
    </dgm:pt>
    <dgm:pt modelId="{7EA072F2-D525-4188-A15E-0CBB783866C4}" type="sibTrans" cxnId="{431A7234-4D23-4B95-BE65-504F0007404B}">
      <dgm:prSet/>
      <dgm:spPr/>
      <dgm:t>
        <a:bodyPr/>
        <a:lstStyle/>
        <a:p>
          <a:endParaRPr lang="en-US"/>
        </a:p>
      </dgm:t>
    </dgm:pt>
    <dgm:pt modelId="{38053C49-A789-4E1A-8C8D-0B976DD58020}">
      <dgm:prSet/>
      <dgm:spPr/>
      <dgm:t>
        <a:bodyPr/>
        <a:lstStyle/>
        <a:p>
          <a:pPr>
            <a:lnSpc>
              <a:spcPct val="100000"/>
            </a:lnSpc>
          </a:pPr>
          <a:r>
            <a:rPr lang="en-US" b="0" i="0"/>
            <a:t>A transformer interprets this to understand what features the image </a:t>
          </a:r>
          <a:endParaRPr lang="en-US"/>
        </a:p>
      </dgm:t>
    </dgm:pt>
    <dgm:pt modelId="{CC5319B6-E616-44C4-9503-E8EF18E077D1}" type="parTrans" cxnId="{2B785304-7766-48A6-871D-4AB6C008859A}">
      <dgm:prSet/>
      <dgm:spPr/>
      <dgm:t>
        <a:bodyPr/>
        <a:lstStyle/>
        <a:p>
          <a:endParaRPr lang="en-US"/>
        </a:p>
      </dgm:t>
    </dgm:pt>
    <dgm:pt modelId="{8F852647-494B-44D2-8ECC-FDA696213206}" type="sibTrans" cxnId="{2B785304-7766-48A6-871D-4AB6C008859A}">
      <dgm:prSet/>
      <dgm:spPr/>
      <dgm:t>
        <a:bodyPr/>
        <a:lstStyle/>
        <a:p>
          <a:endParaRPr lang="en-US"/>
        </a:p>
      </dgm:t>
    </dgm:pt>
    <dgm:pt modelId="{5308F0CA-3D8A-4F65-BD29-4FC54FF05BEE}">
      <dgm:prSet/>
      <dgm:spPr/>
      <dgm:t>
        <a:bodyPr/>
        <a:lstStyle/>
        <a:p>
          <a:pPr>
            <a:lnSpc>
              <a:spcPct val="100000"/>
            </a:lnSpc>
          </a:pPr>
          <a:r>
            <a:rPr lang="en-US" b="0" i="0" dirty="0"/>
            <a:t>A denoising process starts from random noise and gradually refines it to </a:t>
          </a:r>
          <a:endParaRPr lang="en-US" dirty="0"/>
        </a:p>
      </dgm:t>
    </dgm:pt>
    <dgm:pt modelId="{7C8248BA-748B-48D3-9E08-51FAEB60D638}" type="parTrans" cxnId="{735DFE6C-C6DA-43B4-9750-54F19D2CA433}">
      <dgm:prSet/>
      <dgm:spPr/>
      <dgm:t>
        <a:bodyPr/>
        <a:lstStyle/>
        <a:p>
          <a:endParaRPr lang="en-GB"/>
        </a:p>
      </dgm:t>
    </dgm:pt>
    <dgm:pt modelId="{0099C65F-C397-42D9-B243-FA895BD56A44}" type="sibTrans" cxnId="{735DFE6C-C6DA-43B4-9750-54F19D2CA433}">
      <dgm:prSet/>
      <dgm:spPr/>
      <dgm:t>
        <a:bodyPr/>
        <a:lstStyle/>
        <a:p>
          <a:endParaRPr lang="en-US"/>
        </a:p>
      </dgm:t>
    </dgm:pt>
    <dgm:pt modelId="{59716F9C-F604-4E87-AF06-61A0BCA11648}" type="pres">
      <dgm:prSet presAssocID="{2E3C1F6A-C98A-449D-A929-3DF196D121D1}" presName="diagram" presStyleCnt="0">
        <dgm:presLayoutVars>
          <dgm:chPref val="1"/>
          <dgm:dir/>
          <dgm:animOne val="branch"/>
          <dgm:animLvl val="lvl"/>
          <dgm:resizeHandles val="exact"/>
        </dgm:presLayoutVars>
      </dgm:prSet>
      <dgm:spPr/>
    </dgm:pt>
    <dgm:pt modelId="{C4A652B9-43B6-4F74-A7FE-7EDE71EC7663}" type="pres">
      <dgm:prSet presAssocID="{AEA582CF-6811-44D3-B61C-3E57DD39A3DB}" presName="root1" presStyleCnt="0"/>
      <dgm:spPr/>
    </dgm:pt>
    <dgm:pt modelId="{9BC79153-B9B7-4DE5-B32E-8BD42A01B467}" type="pres">
      <dgm:prSet presAssocID="{AEA582CF-6811-44D3-B61C-3E57DD39A3DB}" presName="LevelOneTextNode" presStyleLbl="node0" presStyleIdx="0" presStyleCnt="4" custScaleX="166633" custScaleY="112844">
        <dgm:presLayoutVars>
          <dgm:chPref val="3"/>
        </dgm:presLayoutVars>
      </dgm:prSet>
      <dgm:spPr/>
    </dgm:pt>
    <dgm:pt modelId="{16C921E2-4E31-4810-A352-30CC59A37960}" type="pres">
      <dgm:prSet presAssocID="{AEA582CF-6811-44D3-B61C-3E57DD39A3DB}" presName="level2hierChild" presStyleCnt="0"/>
      <dgm:spPr/>
    </dgm:pt>
    <dgm:pt modelId="{B0D3E659-D6E8-44C9-AB47-93D4DA45CC21}" type="pres">
      <dgm:prSet presAssocID="{AE21D9D4-7C24-41FF-9F91-8C6BF10BBF34}" presName="root1" presStyleCnt="0"/>
      <dgm:spPr/>
    </dgm:pt>
    <dgm:pt modelId="{BECC04F8-90CC-425D-847F-87730C63D956}" type="pres">
      <dgm:prSet presAssocID="{AE21D9D4-7C24-41FF-9F91-8C6BF10BBF34}" presName="LevelOneTextNode" presStyleLbl="node0" presStyleIdx="1" presStyleCnt="4" custScaleX="169923" custScaleY="93066">
        <dgm:presLayoutVars>
          <dgm:chPref val="3"/>
        </dgm:presLayoutVars>
      </dgm:prSet>
      <dgm:spPr/>
    </dgm:pt>
    <dgm:pt modelId="{53F48384-B26D-48D4-992B-20CD7D53311C}" type="pres">
      <dgm:prSet presAssocID="{AE21D9D4-7C24-41FF-9F91-8C6BF10BBF34}" presName="level2hierChild" presStyleCnt="0"/>
      <dgm:spPr/>
    </dgm:pt>
    <dgm:pt modelId="{1906ED9E-6503-4971-AD64-5CFA979FA37A}" type="pres">
      <dgm:prSet presAssocID="{A406468C-F4EF-4F53-9EEC-49C4120937D0}" presName="root1" presStyleCnt="0"/>
      <dgm:spPr/>
    </dgm:pt>
    <dgm:pt modelId="{0493EB5B-599C-488C-812A-38ABB00E455D}" type="pres">
      <dgm:prSet presAssocID="{A406468C-F4EF-4F53-9EEC-49C4120937D0}" presName="LevelOneTextNode" presStyleLbl="node0" presStyleIdx="2" presStyleCnt="4" custScaleX="170295" custScaleY="105069">
        <dgm:presLayoutVars>
          <dgm:chPref val="3"/>
        </dgm:presLayoutVars>
      </dgm:prSet>
      <dgm:spPr/>
    </dgm:pt>
    <dgm:pt modelId="{408D8798-7CC6-463B-8848-4D8A287B6912}" type="pres">
      <dgm:prSet presAssocID="{A406468C-F4EF-4F53-9EEC-49C4120937D0}" presName="level2hierChild" presStyleCnt="0"/>
      <dgm:spPr/>
    </dgm:pt>
    <dgm:pt modelId="{691F1CCE-8BBD-4397-B0A9-781556A92E02}" type="pres">
      <dgm:prSet presAssocID="{683EC992-A0BE-4323-A062-277FD0F08093}" presName="root1" presStyleCnt="0"/>
      <dgm:spPr/>
    </dgm:pt>
    <dgm:pt modelId="{6126CC30-1FC6-4858-8324-1180F74F745C}" type="pres">
      <dgm:prSet presAssocID="{683EC992-A0BE-4323-A062-277FD0F08093}" presName="LevelOneTextNode" presStyleLbl="node0" presStyleIdx="3" presStyleCnt="4" custScaleX="170224" custScaleY="111696">
        <dgm:presLayoutVars>
          <dgm:chPref val="3"/>
        </dgm:presLayoutVars>
      </dgm:prSet>
      <dgm:spPr/>
    </dgm:pt>
    <dgm:pt modelId="{7C47CFE0-861F-4440-A8ED-1E0FCC08695C}" type="pres">
      <dgm:prSet presAssocID="{683EC992-A0BE-4323-A062-277FD0F08093}" presName="level2hierChild" presStyleCnt="0"/>
      <dgm:spPr/>
    </dgm:pt>
    <dgm:pt modelId="{9940425D-3870-461E-AC2C-174748582B8F}" type="pres">
      <dgm:prSet presAssocID="{885A7B6A-2E94-49B6-A1B4-32FC422EBE43}" presName="conn2-1" presStyleLbl="parChTrans1D2" presStyleIdx="0" presStyleCnt="3"/>
      <dgm:spPr/>
    </dgm:pt>
    <dgm:pt modelId="{37DB63AF-2718-45DC-9094-9518F3C08F2F}" type="pres">
      <dgm:prSet presAssocID="{885A7B6A-2E94-49B6-A1B4-32FC422EBE43}" presName="connTx" presStyleLbl="parChTrans1D2" presStyleIdx="0" presStyleCnt="3"/>
      <dgm:spPr/>
    </dgm:pt>
    <dgm:pt modelId="{70DE9232-F33D-475F-99F4-34A27B9F96FB}" type="pres">
      <dgm:prSet presAssocID="{9BDB8A42-A596-4843-95ED-5555C0F46BE3}" presName="root2" presStyleCnt="0"/>
      <dgm:spPr/>
    </dgm:pt>
    <dgm:pt modelId="{A1C353D7-B07C-4E99-948A-3E15AEC05385}" type="pres">
      <dgm:prSet presAssocID="{9BDB8A42-A596-4843-95ED-5555C0F46BE3}" presName="LevelTwoTextNode" presStyleLbl="node2" presStyleIdx="0" presStyleCnt="3" custScaleX="188671" custScaleY="92583">
        <dgm:presLayoutVars>
          <dgm:chPref val="3"/>
        </dgm:presLayoutVars>
      </dgm:prSet>
      <dgm:spPr/>
    </dgm:pt>
    <dgm:pt modelId="{F85C76A0-3BA2-4F09-B4DA-6CC5475A694E}" type="pres">
      <dgm:prSet presAssocID="{9BDB8A42-A596-4843-95ED-5555C0F46BE3}" presName="level3hierChild" presStyleCnt="0"/>
      <dgm:spPr/>
    </dgm:pt>
    <dgm:pt modelId="{B61D363E-3301-4401-AFB6-461D967C190D}" type="pres">
      <dgm:prSet presAssocID="{CC5319B6-E616-44C4-9503-E8EF18E077D1}" presName="conn2-1" presStyleLbl="parChTrans1D2" presStyleIdx="1" presStyleCnt="3"/>
      <dgm:spPr/>
    </dgm:pt>
    <dgm:pt modelId="{E35BF3D4-2E09-473E-BCB0-ED8A4D1CDF57}" type="pres">
      <dgm:prSet presAssocID="{CC5319B6-E616-44C4-9503-E8EF18E077D1}" presName="connTx" presStyleLbl="parChTrans1D2" presStyleIdx="1" presStyleCnt="3"/>
      <dgm:spPr/>
    </dgm:pt>
    <dgm:pt modelId="{06911E91-14A4-4BBF-80D4-6EB0C4FDFBDE}" type="pres">
      <dgm:prSet presAssocID="{38053C49-A789-4E1A-8C8D-0B976DD58020}" presName="root2" presStyleCnt="0"/>
      <dgm:spPr/>
    </dgm:pt>
    <dgm:pt modelId="{0161F3A2-7345-42CA-B29E-890F839FC248}" type="pres">
      <dgm:prSet presAssocID="{38053C49-A789-4E1A-8C8D-0B976DD58020}" presName="LevelTwoTextNode" presStyleLbl="node2" presStyleIdx="1" presStyleCnt="3" custScaleX="190665" custScaleY="73477">
        <dgm:presLayoutVars>
          <dgm:chPref val="3"/>
        </dgm:presLayoutVars>
      </dgm:prSet>
      <dgm:spPr/>
    </dgm:pt>
    <dgm:pt modelId="{2E84452C-04CE-433C-8835-D6A26E173FA0}" type="pres">
      <dgm:prSet presAssocID="{38053C49-A789-4E1A-8C8D-0B976DD58020}" presName="level3hierChild" presStyleCnt="0"/>
      <dgm:spPr/>
    </dgm:pt>
    <dgm:pt modelId="{39874CC7-E56D-482A-B96D-C8DB4B4129DE}" type="pres">
      <dgm:prSet presAssocID="{7C8248BA-748B-48D3-9E08-51FAEB60D638}" presName="conn2-1" presStyleLbl="parChTrans1D2" presStyleIdx="2" presStyleCnt="3"/>
      <dgm:spPr/>
    </dgm:pt>
    <dgm:pt modelId="{827ED572-EB15-4E88-A283-19233EC49198}" type="pres">
      <dgm:prSet presAssocID="{7C8248BA-748B-48D3-9E08-51FAEB60D638}" presName="connTx" presStyleLbl="parChTrans1D2" presStyleIdx="2" presStyleCnt="3"/>
      <dgm:spPr/>
    </dgm:pt>
    <dgm:pt modelId="{58784CC4-4AE8-4B0D-B925-833F009D7D56}" type="pres">
      <dgm:prSet presAssocID="{5308F0CA-3D8A-4F65-BD29-4FC54FF05BEE}" presName="root2" presStyleCnt="0"/>
      <dgm:spPr/>
    </dgm:pt>
    <dgm:pt modelId="{EFF3CF3A-BBF1-45F5-9BA9-0801729CC7A5}" type="pres">
      <dgm:prSet presAssocID="{5308F0CA-3D8A-4F65-BD29-4FC54FF05BEE}" presName="LevelTwoTextNode" presStyleLbl="node2" presStyleIdx="2" presStyleCnt="3" custScaleX="194796" custScaleY="73976">
        <dgm:presLayoutVars>
          <dgm:chPref val="3"/>
        </dgm:presLayoutVars>
      </dgm:prSet>
      <dgm:spPr/>
    </dgm:pt>
    <dgm:pt modelId="{54AEFCBA-1346-45CD-BEAE-3B8195C159E4}" type="pres">
      <dgm:prSet presAssocID="{5308F0CA-3D8A-4F65-BD29-4FC54FF05BEE}" presName="level3hierChild" presStyleCnt="0"/>
      <dgm:spPr/>
    </dgm:pt>
  </dgm:ptLst>
  <dgm:cxnLst>
    <dgm:cxn modelId="{1E253B00-80B5-4989-97A0-E98F0D0624C3}" srcId="{2E3C1F6A-C98A-449D-A929-3DF196D121D1}" destId="{A406468C-F4EF-4F53-9EEC-49C4120937D0}" srcOrd="2" destOrd="0" parTransId="{27A0C3D3-3676-447C-A461-694C400754BB}" sibTransId="{4E6C860D-F1EE-4557-984C-FE2435402B2F}"/>
    <dgm:cxn modelId="{2B785304-7766-48A6-871D-4AB6C008859A}" srcId="{683EC992-A0BE-4323-A062-277FD0F08093}" destId="{38053C49-A789-4E1A-8C8D-0B976DD58020}" srcOrd="1" destOrd="0" parTransId="{CC5319B6-E616-44C4-9503-E8EF18E077D1}" sibTransId="{8F852647-494B-44D2-8ECC-FDA696213206}"/>
    <dgm:cxn modelId="{E5D82525-EAAE-4053-9592-A3A82DD0412F}" type="presOf" srcId="{A406468C-F4EF-4F53-9EEC-49C4120937D0}" destId="{0493EB5B-599C-488C-812A-38ABB00E455D}" srcOrd="0" destOrd="0" presId="urn:microsoft.com/office/officeart/2005/8/layout/hierarchy2"/>
    <dgm:cxn modelId="{64649E2D-2561-47F6-A3A4-1BEEF0CD4DC2}" type="presOf" srcId="{CC5319B6-E616-44C4-9503-E8EF18E077D1}" destId="{B61D363E-3301-4401-AFB6-461D967C190D}" srcOrd="0" destOrd="0" presId="urn:microsoft.com/office/officeart/2005/8/layout/hierarchy2"/>
    <dgm:cxn modelId="{431A7234-4D23-4B95-BE65-504F0007404B}" srcId="{683EC992-A0BE-4323-A062-277FD0F08093}" destId="{9BDB8A42-A596-4843-95ED-5555C0F46BE3}" srcOrd="0" destOrd="0" parTransId="{885A7B6A-2E94-49B6-A1B4-32FC422EBE43}" sibTransId="{7EA072F2-D525-4188-A15E-0CBB783866C4}"/>
    <dgm:cxn modelId="{2FB05A47-9E60-49CE-BE7C-FFB7D3D316AF}" type="presOf" srcId="{7C8248BA-748B-48D3-9E08-51FAEB60D638}" destId="{827ED572-EB15-4E88-A283-19233EC49198}" srcOrd="1" destOrd="0" presId="urn:microsoft.com/office/officeart/2005/8/layout/hierarchy2"/>
    <dgm:cxn modelId="{8AC39649-7CBC-4728-88A9-88E5CDAD26B4}" type="presOf" srcId="{2E3C1F6A-C98A-449D-A929-3DF196D121D1}" destId="{59716F9C-F604-4E87-AF06-61A0BCA11648}" srcOrd="0" destOrd="0" presId="urn:microsoft.com/office/officeart/2005/8/layout/hierarchy2"/>
    <dgm:cxn modelId="{735DFE6C-C6DA-43B4-9750-54F19D2CA433}" srcId="{683EC992-A0BE-4323-A062-277FD0F08093}" destId="{5308F0CA-3D8A-4F65-BD29-4FC54FF05BEE}" srcOrd="2" destOrd="0" parTransId="{7C8248BA-748B-48D3-9E08-51FAEB60D638}" sibTransId="{0099C65F-C397-42D9-B243-FA895BD56A44}"/>
    <dgm:cxn modelId="{C239DF4D-2BD9-40C1-B495-C31B5A1C36D8}" type="presOf" srcId="{38053C49-A789-4E1A-8C8D-0B976DD58020}" destId="{0161F3A2-7345-42CA-B29E-890F839FC248}" srcOrd="0" destOrd="0" presId="urn:microsoft.com/office/officeart/2005/8/layout/hierarchy2"/>
    <dgm:cxn modelId="{49B6E874-B708-4B4E-B50D-09CE9C5106AE}" srcId="{2E3C1F6A-C98A-449D-A929-3DF196D121D1}" destId="{683EC992-A0BE-4323-A062-277FD0F08093}" srcOrd="3" destOrd="0" parTransId="{C4BEC624-F6B0-45D7-AAEF-769CE3E1A9FA}" sibTransId="{0C462564-A713-4351-8088-A902F3B9C6D8}"/>
    <dgm:cxn modelId="{C3EAF254-950F-475D-B34B-2249C5B0A2F4}" type="presOf" srcId="{AEA582CF-6811-44D3-B61C-3E57DD39A3DB}" destId="{9BC79153-B9B7-4DE5-B32E-8BD42A01B467}" srcOrd="0" destOrd="0" presId="urn:microsoft.com/office/officeart/2005/8/layout/hierarchy2"/>
    <dgm:cxn modelId="{B29ECC8F-8251-46A9-BBDA-A6A712875A2F}" type="presOf" srcId="{885A7B6A-2E94-49B6-A1B4-32FC422EBE43}" destId="{9940425D-3870-461E-AC2C-174748582B8F}" srcOrd="0" destOrd="0" presId="urn:microsoft.com/office/officeart/2005/8/layout/hierarchy2"/>
    <dgm:cxn modelId="{DC46859E-0F7A-4D73-8BC7-FA59ED4BD2D2}" type="presOf" srcId="{885A7B6A-2E94-49B6-A1B4-32FC422EBE43}" destId="{37DB63AF-2718-45DC-9094-9518F3C08F2F}" srcOrd="1" destOrd="0" presId="urn:microsoft.com/office/officeart/2005/8/layout/hierarchy2"/>
    <dgm:cxn modelId="{E3490DAD-CFF0-4D58-9B2B-86F6D31E811C}" type="presOf" srcId="{7C8248BA-748B-48D3-9E08-51FAEB60D638}" destId="{39874CC7-E56D-482A-B96D-C8DB4B4129DE}" srcOrd="0" destOrd="0" presId="urn:microsoft.com/office/officeart/2005/8/layout/hierarchy2"/>
    <dgm:cxn modelId="{3B7317AF-8699-464E-9797-291DF7F080AF}" srcId="{2E3C1F6A-C98A-449D-A929-3DF196D121D1}" destId="{AE21D9D4-7C24-41FF-9F91-8C6BF10BBF34}" srcOrd="1" destOrd="0" parTransId="{8A8762C9-48D8-4EAE-ADEC-977E69918897}" sibTransId="{7C79A457-9833-4085-A0D4-C80E26C33B24}"/>
    <dgm:cxn modelId="{AD70C4B3-5E69-4F63-A0A9-02089C09FEE9}" type="presOf" srcId="{CC5319B6-E616-44C4-9503-E8EF18E077D1}" destId="{E35BF3D4-2E09-473E-BCB0-ED8A4D1CDF57}" srcOrd="1" destOrd="0" presId="urn:microsoft.com/office/officeart/2005/8/layout/hierarchy2"/>
    <dgm:cxn modelId="{C85E46D0-D2C2-44AE-8C7F-126943EA1461}" type="presOf" srcId="{683EC992-A0BE-4323-A062-277FD0F08093}" destId="{6126CC30-1FC6-4858-8324-1180F74F745C}" srcOrd="0" destOrd="0" presId="urn:microsoft.com/office/officeart/2005/8/layout/hierarchy2"/>
    <dgm:cxn modelId="{025634D3-14C9-4394-8FC5-EB231A73E799}" srcId="{2E3C1F6A-C98A-449D-A929-3DF196D121D1}" destId="{AEA582CF-6811-44D3-B61C-3E57DD39A3DB}" srcOrd="0" destOrd="0" parTransId="{61E007AD-A8BD-4187-8193-C0D947E67CC7}" sibTransId="{03260F95-A221-4F2F-AE88-FABD45B63EB0}"/>
    <dgm:cxn modelId="{EA73D8E1-DC35-44F2-B10F-61DAE31A9615}" type="presOf" srcId="{AE21D9D4-7C24-41FF-9F91-8C6BF10BBF34}" destId="{BECC04F8-90CC-425D-847F-87730C63D956}" srcOrd="0" destOrd="0" presId="urn:microsoft.com/office/officeart/2005/8/layout/hierarchy2"/>
    <dgm:cxn modelId="{8EE2ADE8-7985-4F66-9C94-5C4FA00B37BE}" type="presOf" srcId="{5308F0CA-3D8A-4F65-BD29-4FC54FF05BEE}" destId="{EFF3CF3A-BBF1-45F5-9BA9-0801729CC7A5}" srcOrd="0" destOrd="0" presId="urn:microsoft.com/office/officeart/2005/8/layout/hierarchy2"/>
    <dgm:cxn modelId="{0677CCF8-196E-4ADF-9150-57F6E0C90F62}" type="presOf" srcId="{9BDB8A42-A596-4843-95ED-5555C0F46BE3}" destId="{A1C353D7-B07C-4E99-948A-3E15AEC05385}" srcOrd="0" destOrd="0" presId="urn:microsoft.com/office/officeart/2005/8/layout/hierarchy2"/>
    <dgm:cxn modelId="{7AA019DF-74C2-4582-8F74-FAD71DF4777E}" type="presParOf" srcId="{59716F9C-F604-4E87-AF06-61A0BCA11648}" destId="{C4A652B9-43B6-4F74-A7FE-7EDE71EC7663}" srcOrd="0" destOrd="0" presId="urn:microsoft.com/office/officeart/2005/8/layout/hierarchy2"/>
    <dgm:cxn modelId="{1393F7D9-51D5-4A8F-B2C9-39EB77C07C58}" type="presParOf" srcId="{C4A652B9-43B6-4F74-A7FE-7EDE71EC7663}" destId="{9BC79153-B9B7-4DE5-B32E-8BD42A01B467}" srcOrd="0" destOrd="0" presId="urn:microsoft.com/office/officeart/2005/8/layout/hierarchy2"/>
    <dgm:cxn modelId="{C50D82BB-D0A4-4299-8C26-9767E9DF2162}" type="presParOf" srcId="{C4A652B9-43B6-4F74-A7FE-7EDE71EC7663}" destId="{16C921E2-4E31-4810-A352-30CC59A37960}" srcOrd="1" destOrd="0" presId="urn:microsoft.com/office/officeart/2005/8/layout/hierarchy2"/>
    <dgm:cxn modelId="{895A3EEC-9DBF-4026-B060-20854C2E560F}" type="presParOf" srcId="{59716F9C-F604-4E87-AF06-61A0BCA11648}" destId="{B0D3E659-D6E8-44C9-AB47-93D4DA45CC21}" srcOrd="1" destOrd="0" presId="urn:microsoft.com/office/officeart/2005/8/layout/hierarchy2"/>
    <dgm:cxn modelId="{AC6622E7-2B8D-49FF-87AD-62CFF0FE99F3}" type="presParOf" srcId="{B0D3E659-D6E8-44C9-AB47-93D4DA45CC21}" destId="{BECC04F8-90CC-425D-847F-87730C63D956}" srcOrd="0" destOrd="0" presId="urn:microsoft.com/office/officeart/2005/8/layout/hierarchy2"/>
    <dgm:cxn modelId="{682824AF-53C2-4307-B952-29EB3445DF14}" type="presParOf" srcId="{B0D3E659-D6E8-44C9-AB47-93D4DA45CC21}" destId="{53F48384-B26D-48D4-992B-20CD7D53311C}" srcOrd="1" destOrd="0" presId="urn:microsoft.com/office/officeart/2005/8/layout/hierarchy2"/>
    <dgm:cxn modelId="{29B526F6-872F-41A2-8143-834073BF9EAF}" type="presParOf" srcId="{59716F9C-F604-4E87-AF06-61A0BCA11648}" destId="{1906ED9E-6503-4971-AD64-5CFA979FA37A}" srcOrd="2" destOrd="0" presId="urn:microsoft.com/office/officeart/2005/8/layout/hierarchy2"/>
    <dgm:cxn modelId="{837CB26A-31D5-493C-978D-DA67C835F39C}" type="presParOf" srcId="{1906ED9E-6503-4971-AD64-5CFA979FA37A}" destId="{0493EB5B-599C-488C-812A-38ABB00E455D}" srcOrd="0" destOrd="0" presId="urn:microsoft.com/office/officeart/2005/8/layout/hierarchy2"/>
    <dgm:cxn modelId="{6765CA9C-66F0-42D5-9147-19D579935621}" type="presParOf" srcId="{1906ED9E-6503-4971-AD64-5CFA979FA37A}" destId="{408D8798-7CC6-463B-8848-4D8A287B6912}" srcOrd="1" destOrd="0" presId="urn:microsoft.com/office/officeart/2005/8/layout/hierarchy2"/>
    <dgm:cxn modelId="{F35E0C30-002B-4280-BDBD-CC8B4BF72B74}" type="presParOf" srcId="{59716F9C-F604-4E87-AF06-61A0BCA11648}" destId="{691F1CCE-8BBD-4397-B0A9-781556A92E02}" srcOrd="3" destOrd="0" presId="urn:microsoft.com/office/officeart/2005/8/layout/hierarchy2"/>
    <dgm:cxn modelId="{69AAD478-B912-450C-B2C5-294309115B0D}" type="presParOf" srcId="{691F1CCE-8BBD-4397-B0A9-781556A92E02}" destId="{6126CC30-1FC6-4858-8324-1180F74F745C}" srcOrd="0" destOrd="0" presId="urn:microsoft.com/office/officeart/2005/8/layout/hierarchy2"/>
    <dgm:cxn modelId="{060F7B28-97B1-4DC2-96C1-B6A61470F9B0}" type="presParOf" srcId="{691F1CCE-8BBD-4397-B0A9-781556A92E02}" destId="{7C47CFE0-861F-4440-A8ED-1E0FCC08695C}" srcOrd="1" destOrd="0" presId="urn:microsoft.com/office/officeart/2005/8/layout/hierarchy2"/>
    <dgm:cxn modelId="{54F763E8-DD75-4DE0-B092-5C428FD86CE9}" type="presParOf" srcId="{7C47CFE0-861F-4440-A8ED-1E0FCC08695C}" destId="{9940425D-3870-461E-AC2C-174748582B8F}" srcOrd="0" destOrd="0" presId="urn:microsoft.com/office/officeart/2005/8/layout/hierarchy2"/>
    <dgm:cxn modelId="{2030DE3C-669A-403E-821F-68C9936A1DCE}" type="presParOf" srcId="{9940425D-3870-461E-AC2C-174748582B8F}" destId="{37DB63AF-2718-45DC-9094-9518F3C08F2F}" srcOrd="0" destOrd="0" presId="urn:microsoft.com/office/officeart/2005/8/layout/hierarchy2"/>
    <dgm:cxn modelId="{91F15F75-1031-4D3F-94EF-8D58F5D7CB82}" type="presParOf" srcId="{7C47CFE0-861F-4440-A8ED-1E0FCC08695C}" destId="{70DE9232-F33D-475F-99F4-34A27B9F96FB}" srcOrd="1" destOrd="0" presId="urn:microsoft.com/office/officeart/2005/8/layout/hierarchy2"/>
    <dgm:cxn modelId="{A8B04FF6-5A2B-4B89-B80A-EF0B2A628632}" type="presParOf" srcId="{70DE9232-F33D-475F-99F4-34A27B9F96FB}" destId="{A1C353D7-B07C-4E99-948A-3E15AEC05385}" srcOrd="0" destOrd="0" presId="urn:microsoft.com/office/officeart/2005/8/layout/hierarchy2"/>
    <dgm:cxn modelId="{F5AD7BBD-66A5-4DD8-98F4-5AE6CD7932FC}" type="presParOf" srcId="{70DE9232-F33D-475F-99F4-34A27B9F96FB}" destId="{F85C76A0-3BA2-4F09-B4DA-6CC5475A694E}" srcOrd="1" destOrd="0" presId="urn:microsoft.com/office/officeart/2005/8/layout/hierarchy2"/>
    <dgm:cxn modelId="{17433C6B-713A-4D63-AA27-33FD6488959F}" type="presParOf" srcId="{7C47CFE0-861F-4440-A8ED-1E0FCC08695C}" destId="{B61D363E-3301-4401-AFB6-461D967C190D}" srcOrd="2" destOrd="0" presId="urn:microsoft.com/office/officeart/2005/8/layout/hierarchy2"/>
    <dgm:cxn modelId="{6C280D75-5E7E-4C6A-9D6C-16B321A12BC3}" type="presParOf" srcId="{B61D363E-3301-4401-AFB6-461D967C190D}" destId="{E35BF3D4-2E09-473E-BCB0-ED8A4D1CDF57}" srcOrd="0" destOrd="0" presId="urn:microsoft.com/office/officeart/2005/8/layout/hierarchy2"/>
    <dgm:cxn modelId="{9FB08F9B-D79B-4D6D-8F14-3FBBD97876A6}" type="presParOf" srcId="{7C47CFE0-861F-4440-A8ED-1E0FCC08695C}" destId="{06911E91-14A4-4BBF-80D4-6EB0C4FDFBDE}" srcOrd="3" destOrd="0" presId="urn:microsoft.com/office/officeart/2005/8/layout/hierarchy2"/>
    <dgm:cxn modelId="{1EC43DE9-D5E9-434F-9E9C-C54DBFCF5CF0}" type="presParOf" srcId="{06911E91-14A4-4BBF-80D4-6EB0C4FDFBDE}" destId="{0161F3A2-7345-42CA-B29E-890F839FC248}" srcOrd="0" destOrd="0" presId="urn:microsoft.com/office/officeart/2005/8/layout/hierarchy2"/>
    <dgm:cxn modelId="{1AA79718-28B6-4BF1-A824-4423BF4FEDB0}" type="presParOf" srcId="{06911E91-14A4-4BBF-80D4-6EB0C4FDFBDE}" destId="{2E84452C-04CE-433C-8835-D6A26E173FA0}" srcOrd="1" destOrd="0" presId="urn:microsoft.com/office/officeart/2005/8/layout/hierarchy2"/>
    <dgm:cxn modelId="{6A6E320F-E6EB-49BC-B5B1-73F91C0D5E1C}" type="presParOf" srcId="{7C47CFE0-861F-4440-A8ED-1E0FCC08695C}" destId="{39874CC7-E56D-482A-B96D-C8DB4B4129DE}" srcOrd="4" destOrd="0" presId="urn:microsoft.com/office/officeart/2005/8/layout/hierarchy2"/>
    <dgm:cxn modelId="{E2CEA616-1687-43E3-A249-19DD99B83DCF}" type="presParOf" srcId="{39874CC7-E56D-482A-B96D-C8DB4B4129DE}" destId="{827ED572-EB15-4E88-A283-19233EC49198}" srcOrd="0" destOrd="0" presId="urn:microsoft.com/office/officeart/2005/8/layout/hierarchy2"/>
    <dgm:cxn modelId="{14D2C8E3-E9A9-4E67-8131-291A2663574E}" type="presParOf" srcId="{7C47CFE0-861F-4440-A8ED-1E0FCC08695C}" destId="{58784CC4-4AE8-4B0D-B925-833F009D7D56}" srcOrd="5" destOrd="0" presId="urn:microsoft.com/office/officeart/2005/8/layout/hierarchy2"/>
    <dgm:cxn modelId="{0EDEFF0C-0ECD-4021-8491-4E9C5092E64F}" type="presParOf" srcId="{58784CC4-4AE8-4B0D-B925-833F009D7D56}" destId="{EFF3CF3A-BBF1-45F5-9BA9-0801729CC7A5}" srcOrd="0" destOrd="0" presId="urn:microsoft.com/office/officeart/2005/8/layout/hierarchy2"/>
    <dgm:cxn modelId="{5C1447A8-39DC-4BE6-A0AB-B832EB1E5556}" type="presParOf" srcId="{58784CC4-4AE8-4B0D-B925-833F009D7D56}" destId="{54AEFCBA-1346-45CD-BEAE-3B8195C159E4}"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8E02C-0F99-4FD6-89FA-41F15BF3EF0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15292CA-9354-409A-9413-918EEB57C9FC}">
      <dgm:prSet custT="1"/>
      <dgm:spPr/>
      <dgm:t>
        <a:bodyPr/>
        <a:lstStyle/>
        <a:p>
          <a:pPr>
            <a:lnSpc>
              <a:spcPct val="100000"/>
            </a:lnSpc>
          </a:pPr>
          <a:r>
            <a:rPr lang="en-US" sz="1200" b="0" i="0" dirty="0"/>
            <a:t>Use Case: Providing </a:t>
          </a:r>
          <a:r>
            <a:rPr lang="en-US" sz="1200" b="0" i="0" dirty="0">
              <a:solidFill>
                <a:schemeClr val="bg1">
                  <a:lumMod val="95000"/>
                </a:schemeClr>
              </a:solidFill>
            </a:rPr>
            <a:t>empathetic, supportive conversations using AI as a digital mental health assistant. </a:t>
          </a:r>
          <a:endParaRPr lang="en-US" sz="1200" dirty="0">
            <a:solidFill>
              <a:schemeClr val="bg1">
                <a:lumMod val="95000"/>
              </a:schemeClr>
            </a:solidFill>
          </a:endParaRPr>
        </a:p>
      </dgm:t>
    </dgm:pt>
    <dgm:pt modelId="{683AC1E4-3DA9-48D9-B1E4-35D97CB2D3D8}" type="parTrans" cxnId="{EB4971A7-65C8-4AB6-9AED-76334E876034}">
      <dgm:prSet/>
      <dgm:spPr/>
      <dgm:t>
        <a:bodyPr/>
        <a:lstStyle/>
        <a:p>
          <a:endParaRPr lang="en-US"/>
        </a:p>
      </dgm:t>
    </dgm:pt>
    <dgm:pt modelId="{97109C6C-6F7A-4C4D-B5FA-E90766E5B11E}" type="sibTrans" cxnId="{EB4971A7-65C8-4AB6-9AED-76334E876034}">
      <dgm:prSet/>
      <dgm:spPr/>
      <dgm:t>
        <a:bodyPr/>
        <a:lstStyle/>
        <a:p>
          <a:pPr>
            <a:lnSpc>
              <a:spcPct val="100000"/>
            </a:lnSpc>
          </a:pPr>
          <a:endParaRPr lang="en-US"/>
        </a:p>
      </dgm:t>
    </dgm:pt>
    <dgm:pt modelId="{00225CB6-E717-40CF-B050-2E28AE516A81}">
      <dgm:prSet custT="1"/>
      <dgm:spPr/>
      <dgm:t>
        <a:bodyPr/>
        <a:lstStyle/>
        <a:p>
          <a:pPr>
            <a:lnSpc>
              <a:spcPct val="100000"/>
            </a:lnSpc>
          </a:pPr>
          <a:r>
            <a:rPr lang="en-US" sz="1200" b="0" i="0">
              <a:solidFill>
                <a:srgbClr val="FF0000"/>
              </a:solidFill>
            </a:rPr>
            <a:t>Chatbot</a:t>
          </a:r>
          <a:r>
            <a:rPr lang="en-US" sz="1200" b="0" i="0">
              <a:solidFill>
                <a:schemeClr val="bg1">
                  <a:lumMod val="95000"/>
                </a:schemeClr>
              </a:solidFill>
            </a:rPr>
            <a:t>: Please write how you are feeling </a:t>
          </a:r>
          <a:endParaRPr lang="en-US" sz="1200" dirty="0">
            <a:solidFill>
              <a:schemeClr val="bg1">
                <a:lumMod val="95000"/>
              </a:schemeClr>
            </a:solidFill>
          </a:endParaRPr>
        </a:p>
      </dgm:t>
    </dgm:pt>
    <dgm:pt modelId="{B3191E73-8091-4C2B-8545-11B1ABD00F06}" type="parTrans" cxnId="{2202E758-64BC-4432-AFD4-303C05DDF48B}">
      <dgm:prSet/>
      <dgm:spPr/>
      <dgm:t>
        <a:bodyPr/>
        <a:lstStyle/>
        <a:p>
          <a:endParaRPr lang="en-US"/>
        </a:p>
      </dgm:t>
    </dgm:pt>
    <dgm:pt modelId="{AC00959A-89DF-470D-B91F-32161F208A16}" type="sibTrans" cxnId="{2202E758-64BC-4432-AFD4-303C05DDF48B}">
      <dgm:prSet/>
      <dgm:spPr/>
      <dgm:t>
        <a:bodyPr/>
        <a:lstStyle/>
        <a:p>
          <a:pPr>
            <a:lnSpc>
              <a:spcPct val="100000"/>
            </a:lnSpc>
          </a:pPr>
          <a:endParaRPr lang="en-US"/>
        </a:p>
      </dgm:t>
    </dgm:pt>
    <dgm:pt modelId="{D2DE1ED4-216B-4F99-BE5C-D7D66466BA3E}">
      <dgm:prSet custT="1"/>
      <dgm:spPr/>
      <dgm:t>
        <a:bodyPr/>
        <a:lstStyle/>
        <a:p>
          <a:pPr>
            <a:lnSpc>
              <a:spcPct val="100000"/>
            </a:lnSpc>
          </a:pPr>
          <a:r>
            <a:rPr lang="en-US" sz="1200" b="0" i="0" dirty="0">
              <a:solidFill>
                <a:srgbClr val="FF0000"/>
              </a:solidFill>
            </a:rPr>
            <a:t>User</a:t>
          </a:r>
          <a:r>
            <a:rPr lang="en-US" sz="1200" b="0" i="0" dirty="0">
              <a:solidFill>
                <a:schemeClr val="bg1">
                  <a:lumMod val="95000"/>
                </a:schemeClr>
              </a:solidFill>
            </a:rPr>
            <a:t>: </a:t>
          </a:r>
          <a:r>
            <a:rPr lang="en-US" sz="1200" dirty="0">
              <a:solidFill>
                <a:schemeClr val="bg1">
                  <a:lumMod val="95000"/>
                </a:schemeClr>
              </a:solidFill>
            </a:rPr>
            <a:t>I</a:t>
          </a:r>
          <a:r>
            <a:rPr lang="en-US" sz="1200" b="0" i="0" dirty="0">
              <a:solidFill>
                <a:schemeClr val="bg1">
                  <a:lumMod val="95000"/>
                </a:schemeClr>
              </a:solidFill>
            </a:rPr>
            <a:t> am feeling very low. please help  </a:t>
          </a:r>
          <a:endParaRPr lang="en-US" sz="1200" dirty="0">
            <a:solidFill>
              <a:schemeClr val="bg1">
                <a:lumMod val="95000"/>
              </a:schemeClr>
            </a:solidFill>
          </a:endParaRPr>
        </a:p>
      </dgm:t>
    </dgm:pt>
    <dgm:pt modelId="{20C9F903-369A-4EE4-956A-3D191609DA01}" type="parTrans" cxnId="{C1763065-9193-4407-AA29-11144F569094}">
      <dgm:prSet/>
      <dgm:spPr/>
      <dgm:t>
        <a:bodyPr/>
        <a:lstStyle/>
        <a:p>
          <a:endParaRPr lang="en-US"/>
        </a:p>
      </dgm:t>
    </dgm:pt>
    <dgm:pt modelId="{9F757FC5-8FFF-4452-8276-E2AA9C09357B}" type="sibTrans" cxnId="{C1763065-9193-4407-AA29-11144F569094}">
      <dgm:prSet/>
      <dgm:spPr/>
      <dgm:t>
        <a:bodyPr/>
        <a:lstStyle/>
        <a:p>
          <a:pPr>
            <a:lnSpc>
              <a:spcPct val="100000"/>
            </a:lnSpc>
          </a:pPr>
          <a:endParaRPr lang="en-US"/>
        </a:p>
      </dgm:t>
    </dgm:pt>
    <dgm:pt modelId="{2B2DCCCA-1A70-4EBE-8248-9F3CBFC74167}">
      <dgm:prSet custT="1"/>
      <dgm:spPr/>
      <dgm:t>
        <a:bodyPr/>
        <a:lstStyle/>
        <a:p>
          <a:pPr>
            <a:lnSpc>
              <a:spcPct val="100000"/>
            </a:lnSpc>
          </a:pPr>
          <a:endParaRPr lang="en-US" sz="1100" b="0" i="0" dirty="0">
            <a:solidFill>
              <a:schemeClr val="bg1">
                <a:lumMod val="95000"/>
              </a:schemeClr>
            </a:solidFill>
          </a:endParaRPr>
        </a:p>
        <a:p>
          <a:pPr>
            <a:lnSpc>
              <a:spcPct val="100000"/>
            </a:lnSpc>
          </a:pPr>
          <a:endParaRPr lang="en-US" sz="1100" b="0" i="0" dirty="0">
            <a:solidFill>
              <a:schemeClr val="bg1">
                <a:lumMod val="95000"/>
              </a:schemeClr>
            </a:solidFill>
          </a:endParaRPr>
        </a:p>
        <a:p>
          <a:pPr>
            <a:lnSpc>
              <a:spcPct val="100000"/>
            </a:lnSpc>
          </a:pPr>
          <a:endParaRPr lang="en-US" sz="1100" b="0" i="0" dirty="0">
            <a:solidFill>
              <a:schemeClr val="bg1">
                <a:lumMod val="95000"/>
              </a:schemeClr>
            </a:solidFill>
          </a:endParaRPr>
        </a:p>
        <a:p>
          <a:pPr>
            <a:lnSpc>
              <a:spcPct val="100000"/>
            </a:lnSpc>
          </a:pPr>
          <a:endParaRPr lang="en-US" sz="1100" b="0" i="0" dirty="0">
            <a:solidFill>
              <a:schemeClr val="bg1">
                <a:lumMod val="95000"/>
              </a:schemeClr>
            </a:solidFill>
          </a:endParaRPr>
        </a:p>
        <a:p>
          <a:pPr>
            <a:lnSpc>
              <a:spcPct val="100000"/>
            </a:lnSpc>
          </a:pPr>
          <a:endParaRPr lang="en-US" sz="1100" b="0" i="0" dirty="0">
            <a:solidFill>
              <a:schemeClr val="bg1">
                <a:lumMod val="95000"/>
              </a:schemeClr>
            </a:solidFill>
          </a:endParaRPr>
        </a:p>
        <a:p>
          <a:pPr>
            <a:lnSpc>
              <a:spcPct val="100000"/>
            </a:lnSpc>
          </a:pPr>
          <a:endParaRPr lang="en-US" sz="1100" b="0" i="0" dirty="0">
            <a:solidFill>
              <a:schemeClr val="bg1">
                <a:lumMod val="95000"/>
              </a:schemeClr>
            </a:solidFill>
          </a:endParaRPr>
        </a:p>
        <a:p>
          <a:pPr>
            <a:lnSpc>
              <a:spcPct val="100000"/>
            </a:lnSpc>
          </a:pPr>
          <a:r>
            <a:rPr lang="en-US" sz="1200" b="0" i="0" dirty="0">
              <a:solidFill>
                <a:srgbClr val="FF0000"/>
              </a:solidFill>
            </a:rPr>
            <a:t>Chatbot</a:t>
          </a:r>
          <a:r>
            <a:rPr lang="en-US" sz="1200" b="0" i="0" dirty="0">
              <a:solidFill>
                <a:schemeClr val="bg1">
                  <a:lumMod val="95000"/>
                </a:schemeClr>
              </a:solidFill>
            </a:rPr>
            <a:t>: I'm so sorry to hear that you're feeling this way. Just know that you are not alone in this. It's okay to feel low sometimes, and it's important to remember that these feelings will pass. Remember that you are strong, resilient, and capable of overcoming any challenges that come your way. You are loved and valued, and I believe in your strength </a:t>
          </a:r>
          <a:r>
            <a:rPr lang="en-US" sz="1100" b="0" i="0" dirty="0"/>
            <a:t>and resilience.  </a:t>
          </a:r>
          <a:endParaRPr lang="en-US" sz="1100" dirty="0"/>
        </a:p>
      </dgm:t>
    </dgm:pt>
    <dgm:pt modelId="{72D29E78-7A17-4643-ACDC-24B25637886E}" type="parTrans" cxnId="{569A1ABA-0B27-4867-BBB2-D36899C3191C}">
      <dgm:prSet/>
      <dgm:spPr/>
      <dgm:t>
        <a:bodyPr/>
        <a:lstStyle/>
        <a:p>
          <a:endParaRPr lang="en-US"/>
        </a:p>
      </dgm:t>
    </dgm:pt>
    <dgm:pt modelId="{6F1E40A7-75B7-4BB4-886E-247B4D2867E3}" type="sibTrans" cxnId="{569A1ABA-0B27-4867-BBB2-D36899C3191C}">
      <dgm:prSet/>
      <dgm:spPr/>
      <dgm:t>
        <a:bodyPr/>
        <a:lstStyle/>
        <a:p>
          <a:endParaRPr lang="en-US"/>
        </a:p>
      </dgm:t>
    </dgm:pt>
    <dgm:pt modelId="{F3E3ADD1-12A7-4854-B72D-23C0738A500D}" type="pres">
      <dgm:prSet presAssocID="{8BF8E02C-0F99-4FD6-89FA-41F15BF3EF0F}" presName="root" presStyleCnt="0">
        <dgm:presLayoutVars>
          <dgm:dir/>
          <dgm:resizeHandles val="exact"/>
        </dgm:presLayoutVars>
      </dgm:prSet>
      <dgm:spPr/>
    </dgm:pt>
    <dgm:pt modelId="{2DC8F55D-CAAA-4AF7-8551-A2511DF623A3}" type="pres">
      <dgm:prSet presAssocID="{8BF8E02C-0F99-4FD6-89FA-41F15BF3EF0F}" presName="container" presStyleCnt="0">
        <dgm:presLayoutVars>
          <dgm:dir/>
          <dgm:resizeHandles val="exact"/>
        </dgm:presLayoutVars>
      </dgm:prSet>
      <dgm:spPr/>
    </dgm:pt>
    <dgm:pt modelId="{F30B2766-0029-462F-8C20-5934E1886EF1}" type="pres">
      <dgm:prSet presAssocID="{A15292CA-9354-409A-9413-918EEB57C9FC}" presName="compNode" presStyleCnt="0"/>
      <dgm:spPr/>
    </dgm:pt>
    <dgm:pt modelId="{77B0DC0A-C4E6-41D2-9D5F-630833731B04}" type="pres">
      <dgm:prSet presAssocID="{A15292CA-9354-409A-9413-918EEB57C9FC}" presName="iconBgRect" presStyleLbl="bgShp" presStyleIdx="0" presStyleCnt="4"/>
      <dgm:spPr/>
    </dgm:pt>
    <dgm:pt modelId="{9F175858-A5BD-49B0-B205-D45496ECC903}" type="pres">
      <dgm:prSet presAssocID="{A15292CA-9354-409A-9413-918EEB57C9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AAFF812-4099-4010-8C2F-2D36E5A7F6EE}" type="pres">
      <dgm:prSet presAssocID="{A15292CA-9354-409A-9413-918EEB57C9FC}" presName="spaceRect" presStyleCnt="0"/>
      <dgm:spPr/>
    </dgm:pt>
    <dgm:pt modelId="{FF99557A-62C8-43C9-8CE2-70283F871B87}" type="pres">
      <dgm:prSet presAssocID="{A15292CA-9354-409A-9413-918EEB57C9FC}" presName="textRect" presStyleLbl="revTx" presStyleIdx="0" presStyleCnt="4">
        <dgm:presLayoutVars>
          <dgm:chMax val="1"/>
          <dgm:chPref val="1"/>
        </dgm:presLayoutVars>
      </dgm:prSet>
      <dgm:spPr/>
    </dgm:pt>
    <dgm:pt modelId="{B86DEB86-CA22-4624-BB08-3B80C1A3D9E8}" type="pres">
      <dgm:prSet presAssocID="{97109C6C-6F7A-4C4D-B5FA-E90766E5B11E}" presName="sibTrans" presStyleLbl="sibTrans2D1" presStyleIdx="0" presStyleCnt="0"/>
      <dgm:spPr/>
    </dgm:pt>
    <dgm:pt modelId="{9D6B32BC-C880-4692-93D5-A7E66210D247}" type="pres">
      <dgm:prSet presAssocID="{00225CB6-E717-40CF-B050-2E28AE516A81}" presName="compNode" presStyleCnt="0"/>
      <dgm:spPr/>
    </dgm:pt>
    <dgm:pt modelId="{34E15574-76AC-4F79-8C8A-6DCE3776CEF4}" type="pres">
      <dgm:prSet presAssocID="{00225CB6-E717-40CF-B050-2E28AE516A81}" presName="iconBgRect" presStyleLbl="bgShp" presStyleIdx="1" presStyleCnt="4"/>
      <dgm:spPr/>
    </dgm:pt>
    <dgm:pt modelId="{9CB98B57-9CE3-4DC9-A8AA-E32F2B5D547D}" type="pres">
      <dgm:prSet presAssocID="{00225CB6-E717-40CF-B050-2E28AE516A8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Illustrator with solid fill"/>
        </a:ext>
      </dgm:extLst>
    </dgm:pt>
    <dgm:pt modelId="{3EC6FD9E-C652-4913-9B5F-FA80AC1240FE}" type="pres">
      <dgm:prSet presAssocID="{00225CB6-E717-40CF-B050-2E28AE516A81}" presName="spaceRect" presStyleCnt="0"/>
      <dgm:spPr/>
    </dgm:pt>
    <dgm:pt modelId="{6B1AD326-9FE3-4A23-83B1-C7D44FCF4CD5}" type="pres">
      <dgm:prSet presAssocID="{00225CB6-E717-40CF-B050-2E28AE516A81}" presName="textRect" presStyleLbl="revTx" presStyleIdx="1" presStyleCnt="4">
        <dgm:presLayoutVars>
          <dgm:chMax val="1"/>
          <dgm:chPref val="1"/>
        </dgm:presLayoutVars>
      </dgm:prSet>
      <dgm:spPr/>
    </dgm:pt>
    <dgm:pt modelId="{569BA942-4EE0-4107-ACCB-7818FAB447B3}" type="pres">
      <dgm:prSet presAssocID="{AC00959A-89DF-470D-B91F-32161F208A16}" presName="sibTrans" presStyleLbl="sibTrans2D1" presStyleIdx="0" presStyleCnt="0"/>
      <dgm:spPr/>
    </dgm:pt>
    <dgm:pt modelId="{E502AA2C-0F3B-4CEB-85A2-2552AD3C8897}" type="pres">
      <dgm:prSet presAssocID="{D2DE1ED4-216B-4F99-BE5C-D7D66466BA3E}" presName="compNode" presStyleCnt="0"/>
      <dgm:spPr/>
    </dgm:pt>
    <dgm:pt modelId="{350D3FC5-7C3C-4EB1-BE36-A6F669BC6AEC}" type="pres">
      <dgm:prSet presAssocID="{D2DE1ED4-216B-4F99-BE5C-D7D66466BA3E}" presName="iconBgRect" presStyleLbl="bgShp" presStyleIdx="2" presStyleCnt="4" custLinFactX="78779" custLinFactNeighborX="100000" custLinFactNeighborY="-20822"/>
      <dgm:spPr/>
    </dgm:pt>
    <dgm:pt modelId="{15C917B1-1BE6-4056-BA99-E907C6C0C215}" type="pres">
      <dgm:prSet presAssocID="{D2DE1ED4-216B-4F99-BE5C-D7D66466BA3E}" presName="iconRect" presStyleLbl="node1" presStyleIdx="2" presStyleCnt="4" custLinFactX="114487" custLinFactNeighborX="200000" custLinFactNeighborY="-4969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fused Face with No Fill"/>
        </a:ext>
      </dgm:extLst>
    </dgm:pt>
    <dgm:pt modelId="{86B547E3-40FF-497E-8545-D79791A95A05}" type="pres">
      <dgm:prSet presAssocID="{D2DE1ED4-216B-4F99-BE5C-D7D66466BA3E}" presName="spaceRect" presStyleCnt="0"/>
      <dgm:spPr/>
    </dgm:pt>
    <dgm:pt modelId="{13960E8C-0200-4B8E-8901-D3F7E8A5A177}" type="pres">
      <dgm:prSet presAssocID="{D2DE1ED4-216B-4F99-BE5C-D7D66466BA3E}" presName="textRect" presStyleLbl="revTx" presStyleIdx="2" presStyleCnt="4" custLinFactNeighborX="71942" custLinFactNeighborY="-20822">
        <dgm:presLayoutVars>
          <dgm:chMax val="1"/>
          <dgm:chPref val="1"/>
        </dgm:presLayoutVars>
      </dgm:prSet>
      <dgm:spPr/>
    </dgm:pt>
    <dgm:pt modelId="{01C77A84-9A87-4684-894A-1150D35963A0}" type="pres">
      <dgm:prSet presAssocID="{9F757FC5-8FFF-4452-8276-E2AA9C09357B}" presName="sibTrans" presStyleLbl="sibTrans2D1" presStyleIdx="0" presStyleCnt="0"/>
      <dgm:spPr/>
    </dgm:pt>
    <dgm:pt modelId="{FEDD2F09-A583-406F-9A0B-6DC6C7EDBD62}" type="pres">
      <dgm:prSet presAssocID="{2B2DCCCA-1A70-4EBE-8248-9F3CBFC74167}" presName="compNode" presStyleCnt="0"/>
      <dgm:spPr/>
    </dgm:pt>
    <dgm:pt modelId="{731CACED-E4F8-4CE5-83CE-0EE72529FEFF}" type="pres">
      <dgm:prSet presAssocID="{2B2DCCCA-1A70-4EBE-8248-9F3CBFC74167}" presName="iconBgRect" presStyleLbl="bgShp" presStyleIdx="3" presStyleCnt="4" custLinFactNeighborX="-31350" custLinFactNeighborY="-47685"/>
      <dgm:spPr/>
    </dgm:pt>
    <dgm:pt modelId="{15E84C98-762A-473B-B0B4-98B4E9F6EEE5}" type="pres">
      <dgm:prSet presAssocID="{2B2DCCCA-1A70-4EBE-8248-9F3CBFC74167}" presName="iconRect" presStyleLbl="node1" presStyleIdx="3" presStyleCnt="4" custLinFactNeighborX="-54053" custLinFactNeighborY="-822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peech"/>
        </a:ext>
      </dgm:extLst>
    </dgm:pt>
    <dgm:pt modelId="{382ECE90-B275-4D68-A3DB-A80E3A52EEAE}" type="pres">
      <dgm:prSet presAssocID="{2B2DCCCA-1A70-4EBE-8248-9F3CBFC74167}" presName="spaceRect" presStyleCnt="0"/>
      <dgm:spPr/>
    </dgm:pt>
    <dgm:pt modelId="{182A602C-61EB-4E10-AFF2-E6D1C4EBCE31}" type="pres">
      <dgm:prSet presAssocID="{2B2DCCCA-1A70-4EBE-8248-9F3CBFC74167}" presName="textRect" presStyleLbl="revTx" presStyleIdx="3" presStyleCnt="4" custScaleX="256168" custScaleY="83544" custLinFactY="-42208" custLinFactNeighborX="66823" custLinFactNeighborY="-100000">
        <dgm:presLayoutVars>
          <dgm:chMax val="1"/>
          <dgm:chPref val="1"/>
        </dgm:presLayoutVars>
      </dgm:prSet>
      <dgm:spPr/>
    </dgm:pt>
  </dgm:ptLst>
  <dgm:cxnLst>
    <dgm:cxn modelId="{D3636822-AF52-4291-8370-F605870F319F}" type="presOf" srcId="{9F757FC5-8FFF-4452-8276-E2AA9C09357B}" destId="{01C77A84-9A87-4684-894A-1150D35963A0}" srcOrd="0" destOrd="0" presId="urn:microsoft.com/office/officeart/2018/2/layout/IconCircleList"/>
    <dgm:cxn modelId="{14240D3A-4E3D-48EB-8752-1BF86BA081C5}" type="presOf" srcId="{00225CB6-E717-40CF-B050-2E28AE516A81}" destId="{6B1AD326-9FE3-4A23-83B1-C7D44FCF4CD5}" srcOrd="0" destOrd="0" presId="urn:microsoft.com/office/officeart/2018/2/layout/IconCircleList"/>
    <dgm:cxn modelId="{CED8343A-4555-4C2C-ACBC-374648F48156}" type="presOf" srcId="{8BF8E02C-0F99-4FD6-89FA-41F15BF3EF0F}" destId="{F3E3ADD1-12A7-4854-B72D-23C0738A500D}" srcOrd="0" destOrd="0" presId="urn:microsoft.com/office/officeart/2018/2/layout/IconCircleList"/>
    <dgm:cxn modelId="{C1763065-9193-4407-AA29-11144F569094}" srcId="{8BF8E02C-0F99-4FD6-89FA-41F15BF3EF0F}" destId="{D2DE1ED4-216B-4F99-BE5C-D7D66466BA3E}" srcOrd="2" destOrd="0" parTransId="{20C9F903-369A-4EE4-956A-3D191609DA01}" sibTransId="{9F757FC5-8FFF-4452-8276-E2AA9C09357B}"/>
    <dgm:cxn modelId="{B145B653-831E-4FCD-AF5D-267A3FFCC912}" type="presOf" srcId="{97109C6C-6F7A-4C4D-B5FA-E90766E5B11E}" destId="{B86DEB86-CA22-4624-BB08-3B80C1A3D9E8}" srcOrd="0" destOrd="0" presId="urn:microsoft.com/office/officeart/2018/2/layout/IconCircleList"/>
    <dgm:cxn modelId="{2202E758-64BC-4432-AFD4-303C05DDF48B}" srcId="{8BF8E02C-0F99-4FD6-89FA-41F15BF3EF0F}" destId="{00225CB6-E717-40CF-B050-2E28AE516A81}" srcOrd="1" destOrd="0" parTransId="{B3191E73-8091-4C2B-8545-11B1ABD00F06}" sibTransId="{AC00959A-89DF-470D-B91F-32161F208A16}"/>
    <dgm:cxn modelId="{EB4971A7-65C8-4AB6-9AED-76334E876034}" srcId="{8BF8E02C-0F99-4FD6-89FA-41F15BF3EF0F}" destId="{A15292CA-9354-409A-9413-918EEB57C9FC}" srcOrd="0" destOrd="0" parTransId="{683AC1E4-3DA9-48D9-B1E4-35D97CB2D3D8}" sibTransId="{97109C6C-6F7A-4C4D-B5FA-E90766E5B11E}"/>
    <dgm:cxn modelId="{569A1ABA-0B27-4867-BBB2-D36899C3191C}" srcId="{8BF8E02C-0F99-4FD6-89FA-41F15BF3EF0F}" destId="{2B2DCCCA-1A70-4EBE-8248-9F3CBFC74167}" srcOrd="3" destOrd="0" parTransId="{72D29E78-7A17-4643-ACDC-24B25637886E}" sibTransId="{6F1E40A7-75B7-4BB4-886E-247B4D2867E3}"/>
    <dgm:cxn modelId="{676E46C2-74B7-4FF6-9E8B-174FE9099ECA}" type="presOf" srcId="{A15292CA-9354-409A-9413-918EEB57C9FC}" destId="{FF99557A-62C8-43C9-8CE2-70283F871B87}" srcOrd="0" destOrd="0" presId="urn:microsoft.com/office/officeart/2018/2/layout/IconCircleList"/>
    <dgm:cxn modelId="{843EDEC8-5F6E-4B66-905B-F14FF528821A}" type="presOf" srcId="{2B2DCCCA-1A70-4EBE-8248-9F3CBFC74167}" destId="{182A602C-61EB-4E10-AFF2-E6D1C4EBCE31}" srcOrd="0" destOrd="0" presId="urn:microsoft.com/office/officeart/2018/2/layout/IconCircleList"/>
    <dgm:cxn modelId="{C59BB3EB-423B-4EE1-9568-0D8DBEA782F1}" type="presOf" srcId="{AC00959A-89DF-470D-B91F-32161F208A16}" destId="{569BA942-4EE0-4107-ACCB-7818FAB447B3}" srcOrd="0" destOrd="0" presId="urn:microsoft.com/office/officeart/2018/2/layout/IconCircleList"/>
    <dgm:cxn modelId="{785DC4F6-0A1E-4457-A341-C06555BE3AB8}" type="presOf" srcId="{D2DE1ED4-216B-4F99-BE5C-D7D66466BA3E}" destId="{13960E8C-0200-4B8E-8901-D3F7E8A5A177}" srcOrd="0" destOrd="0" presId="urn:microsoft.com/office/officeart/2018/2/layout/IconCircleList"/>
    <dgm:cxn modelId="{62560195-889C-46C3-9C3C-C432C40F6FF4}" type="presParOf" srcId="{F3E3ADD1-12A7-4854-B72D-23C0738A500D}" destId="{2DC8F55D-CAAA-4AF7-8551-A2511DF623A3}" srcOrd="0" destOrd="0" presId="urn:microsoft.com/office/officeart/2018/2/layout/IconCircleList"/>
    <dgm:cxn modelId="{1D3462FF-BE73-4413-9CFB-55226EBD46B1}" type="presParOf" srcId="{2DC8F55D-CAAA-4AF7-8551-A2511DF623A3}" destId="{F30B2766-0029-462F-8C20-5934E1886EF1}" srcOrd="0" destOrd="0" presId="urn:microsoft.com/office/officeart/2018/2/layout/IconCircleList"/>
    <dgm:cxn modelId="{02DCDA31-5ED7-4270-9751-6C38451A4229}" type="presParOf" srcId="{F30B2766-0029-462F-8C20-5934E1886EF1}" destId="{77B0DC0A-C4E6-41D2-9D5F-630833731B04}" srcOrd="0" destOrd="0" presId="urn:microsoft.com/office/officeart/2018/2/layout/IconCircleList"/>
    <dgm:cxn modelId="{C61D7F78-3D9B-4F66-A09E-C469F02A6B8D}" type="presParOf" srcId="{F30B2766-0029-462F-8C20-5934E1886EF1}" destId="{9F175858-A5BD-49B0-B205-D45496ECC903}" srcOrd="1" destOrd="0" presId="urn:microsoft.com/office/officeart/2018/2/layout/IconCircleList"/>
    <dgm:cxn modelId="{A192CC34-E303-4D51-8F47-04DAFE827E06}" type="presParOf" srcId="{F30B2766-0029-462F-8C20-5934E1886EF1}" destId="{1AAFF812-4099-4010-8C2F-2D36E5A7F6EE}" srcOrd="2" destOrd="0" presId="urn:microsoft.com/office/officeart/2018/2/layout/IconCircleList"/>
    <dgm:cxn modelId="{4CD51DCD-E67D-4005-A85B-0D2EDD46774C}" type="presParOf" srcId="{F30B2766-0029-462F-8C20-5934E1886EF1}" destId="{FF99557A-62C8-43C9-8CE2-70283F871B87}" srcOrd="3" destOrd="0" presId="urn:microsoft.com/office/officeart/2018/2/layout/IconCircleList"/>
    <dgm:cxn modelId="{E750D7A9-F7B3-4CA8-9135-6AD10BC0CCC6}" type="presParOf" srcId="{2DC8F55D-CAAA-4AF7-8551-A2511DF623A3}" destId="{B86DEB86-CA22-4624-BB08-3B80C1A3D9E8}" srcOrd="1" destOrd="0" presId="urn:microsoft.com/office/officeart/2018/2/layout/IconCircleList"/>
    <dgm:cxn modelId="{96ADE890-2476-429D-A230-2DE2708243E2}" type="presParOf" srcId="{2DC8F55D-CAAA-4AF7-8551-A2511DF623A3}" destId="{9D6B32BC-C880-4692-93D5-A7E66210D247}" srcOrd="2" destOrd="0" presId="urn:microsoft.com/office/officeart/2018/2/layout/IconCircleList"/>
    <dgm:cxn modelId="{6F344D75-2C32-4CE1-9B79-B24783647643}" type="presParOf" srcId="{9D6B32BC-C880-4692-93D5-A7E66210D247}" destId="{34E15574-76AC-4F79-8C8A-6DCE3776CEF4}" srcOrd="0" destOrd="0" presId="urn:microsoft.com/office/officeart/2018/2/layout/IconCircleList"/>
    <dgm:cxn modelId="{BA6297E5-18D9-4051-91BC-4C0B2A28DD72}" type="presParOf" srcId="{9D6B32BC-C880-4692-93D5-A7E66210D247}" destId="{9CB98B57-9CE3-4DC9-A8AA-E32F2B5D547D}" srcOrd="1" destOrd="0" presId="urn:microsoft.com/office/officeart/2018/2/layout/IconCircleList"/>
    <dgm:cxn modelId="{215E919B-6E1A-4F55-8625-FEE8EA32F46D}" type="presParOf" srcId="{9D6B32BC-C880-4692-93D5-A7E66210D247}" destId="{3EC6FD9E-C652-4913-9B5F-FA80AC1240FE}" srcOrd="2" destOrd="0" presId="urn:microsoft.com/office/officeart/2018/2/layout/IconCircleList"/>
    <dgm:cxn modelId="{D05AE818-0C4F-44D2-89FE-CB9381745BE0}" type="presParOf" srcId="{9D6B32BC-C880-4692-93D5-A7E66210D247}" destId="{6B1AD326-9FE3-4A23-83B1-C7D44FCF4CD5}" srcOrd="3" destOrd="0" presId="urn:microsoft.com/office/officeart/2018/2/layout/IconCircleList"/>
    <dgm:cxn modelId="{D08DBA30-9AC8-47B7-8B5F-494E60304400}" type="presParOf" srcId="{2DC8F55D-CAAA-4AF7-8551-A2511DF623A3}" destId="{569BA942-4EE0-4107-ACCB-7818FAB447B3}" srcOrd="3" destOrd="0" presId="urn:microsoft.com/office/officeart/2018/2/layout/IconCircleList"/>
    <dgm:cxn modelId="{BF69753A-6631-434E-8859-5F143B3A1196}" type="presParOf" srcId="{2DC8F55D-CAAA-4AF7-8551-A2511DF623A3}" destId="{E502AA2C-0F3B-4CEB-85A2-2552AD3C8897}" srcOrd="4" destOrd="0" presId="urn:microsoft.com/office/officeart/2018/2/layout/IconCircleList"/>
    <dgm:cxn modelId="{4B4FE582-437B-40C6-AEF7-7A0332690218}" type="presParOf" srcId="{E502AA2C-0F3B-4CEB-85A2-2552AD3C8897}" destId="{350D3FC5-7C3C-4EB1-BE36-A6F669BC6AEC}" srcOrd="0" destOrd="0" presId="urn:microsoft.com/office/officeart/2018/2/layout/IconCircleList"/>
    <dgm:cxn modelId="{5C75C757-B55E-4DE1-B34C-BFBD21A876D9}" type="presParOf" srcId="{E502AA2C-0F3B-4CEB-85A2-2552AD3C8897}" destId="{15C917B1-1BE6-4056-BA99-E907C6C0C215}" srcOrd="1" destOrd="0" presId="urn:microsoft.com/office/officeart/2018/2/layout/IconCircleList"/>
    <dgm:cxn modelId="{574DDB16-90C7-4D85-8547-83CF3E116ACD}" type="presParOf" srcId="{E502AA2C-0F3B-4CEB-85A2-2552AD3C8897}" destId="{86B547E3-40FF-497E-8545-D79791A95A05}" srcOrd="2" destOrd="0" presId="urn:microsoft.com/office/officeart/2018/2/layout/IconCircleList"/>
    <dgm:cxn modelId="{5EE4E21B-37D3-475E-8CC6-46701F2F3BD4}" type="presParOf" srcId="{E502AA2C-0F3B-4CEB-85A2-2552AD3C8897}" destId="{13960E8C-0200-4B8E-8901-D3F7E8A5A177}" srcOrd="3" destOrd="0" presId="urn:microsoft.com/office/officeart/2018/2/layout/IconCircleList"/>
    <dgm:cxn modelId="{E1E3C58F-2A86-4EA3-8EFF-2DD84AD49C8A}" type="presParOf" srcId="{2DC8F55D-CAAA-4AF7-8551-A2511DF623A3}" destId="{01C77A84-9A87-4684-894A-1150D35963A0}" srcOrd="5" destOrd="0" presId="urn:microsoft.com/office/officeart/2018/2/layout/IconCircleList"/>
    <dgm:cxn modelId="{0F2D95BC-AD6A-434D-95A6-22BC83237643}" type="presParOf" srcId="{2DC8F55D-CAAA-4AF7-8551-A2511DF623A3}" destId="{FEDD2F09-A583-406F-9A0B-6DC6C7EDBD62}" srcOrd="6" destOrd="0" presId="urn:microsoft.com/office/officeart/2018/2/layout/IconCircleList"/>
    <dgm:cxn modelId="{213A7B4E-6C6C-4FCB-8C87-2EA19B6E128E}" type="presParOf" srcId="{FEDD2F09-A583-406F-9A0B-6DC6C7EDBD62}" destId="{731CACED-E4F8-4CE5-83CE-0EE72529FEFF}" srcOrd="0" destOrd="0" presId="urn:microsoft.com/office/officeart/2018/2/layout/IconCircleList"/>
    <dgm:cxn modelId="{DE7F766C-6E36-4564-98C4-46A7E78BF114}" type="presParOf" srcId="{FEDD2F09-A583-406F-9A0B-6DC6C7EDBD62}" destId="{15E84C98-762A-473B-B0B4-98B4E9F6EEE5}" srcOrd="1" destOrd="0" presId="urn:microsoft.com/office/officeart/2018/2/layout/IconCircleList"/>
    <dgm:cxn modelId="{ABF1A277-8938-462A-93EB-B0E816343156}" type="presParOf" srcId="{FEDD2F09-A583-406F-9A0B-6DC6C7EDBD62}" destId="{382ECE90-B275-4D68-A3DB-A80E3A52EEAE}" srcOrd="2" destOrd="0" presId="urn:microsoft.com/office/officeart/2018/2/layout/IconCircleList"/>
    <dgm:cxn modelId="{84284F3F-C830-431D-8826-D08052370DAE}" type="presParOf" srcId="{FEDD2F09-A583-406F-9A0B-6DC6C7EDBD62}" destId="{182A602C-61EB-4E10-AFF2-E6D1C4EBCE3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79153-B9B7-4DE5-B32E-8BD42A01B467}">
      <dsp:nvSpPr>
        <dsp:cNvPr id="0" name=""/>
        <dsp:cNvSpPr/>
      </dsp:nvSpPr>
      <dsp:spPr>
        <a:xfrm>
          <a:off x="1878304" y="2407"/>
          <a:ext cx="2907191" cy="98437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i="0" kern="1200" dirty="0"/>
            <a:t>Model Type: </a:t>
          </a:r>
        </a:p>
        <a:p>
          <a:pPr marL="0" lvl="0" indent="0" algn="ctr" defTabSz="488950">
            <a:lnSpc>
              <a:spcPct val="90000"/>
            </a:lnSpc>
            <a:spcBef>
              <a:spcPct val="0"/>
            </a:spcBef>
            <a:spcAft>
              <a:spcPct val="35000"/>
            </a:spcAft>
            <a:buNone/>
          </a:pPr>
          <a:r>
            <a:rPr lang="en-US" sz="1000" b="0" i="0" kern="1200" dirty="0"/>
            <a:t>Most modern generators like DALL·E, Stable Diffusion, and Midjourney use diffusion models or transformer-based models. </a:t>
          </a:r>
          <a:endParaRPr lang="en-US" sz="1000" kern="1200" dirty="0"/>
        </a:p>
      </dsp:txBody>
      <dsp:txXfrm>
        <a:off x="1907135" y="31238"/>
        <a:ext cx="2849529" cy="926714"/>
      </dsp:txXfrm>
    </dsp:sp>
    <dsp:sp modelId="{BECC04F8-90CC-425D-847F-87730C63D956}">
      <dsp:nvSpPr>
        <dsp:cNvPr id="0" name=""/>
        <dsp:cNvSpPr/>
      </dsp:nvSpPr>
      <dsp:spPr>
        <a:xfrm>
          <a:off x="1878304" y="1117633"/>
          <a:ext cx="2964590" cy="81184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i="0" kern="1200" dirty="0"/>
            <a:t>Training Data</a:t>
          </a:r>
          <a:r>
            <a:rPr lang="en-US" sz="1100" b="0" i="0" kern="1200" dirty="0"/>
            <a:t>:</a:t>
          </a:r>
        </a:p>
        <a:p>
          <a:pPr marL="0" lvl="0" indent="0" algn="ctr" defTabSz="488950">
            <a:lnSpc>
              <a:spcPct val="90000"/>
            </a:lnSpc>
            <a:spcBef>
              <a:spcPct val="0"/>
            </a:spcBef>
            <a:spcAft>
              <a:spcPct val="35000"/>
            </a:spcAft>
            <a:buNone/>
          </a:pPr>
          <a:r>
            <a:rPr lang="en-US" sz="1000" b="0" i="0" kern="1200" dirty="0"/>
            <a:t> These models are trained on billions of image-caption pairs from the internet. </a:t>
          </a:r>
          <a:endParaRPr lang="en-US" sz="1000" kern="1200" dirty="0"/>
        </a:p>
      </dsp:txBody>
      <dsp:txXfrm>
        <a:off x="1902082" y="1141411"/>
        <a:ext cx="2917034" cy="764289"/>
      </dsp:txXfrm>
    </dsp:sp>
    <dsp:sp modelId="{0493EB5B-599C-488C-812A-38ABB00E455D}">
      <dsp:nvSpPr>
        <dsp:cNvPr id="0" name=""/>
        <dsp:cNvSpPr/>
      </dsp:nvSpPr>
      <dsp:spPr>
        <a:xfrm>
          <a:off x="1878304" y="2060329"/>
          <a:ext cx="2971080" cy="916552"/>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t>Latent Space</a:t>
          </a:r>
          <a:r>
            <a:rPr lang="en-US" sz="1400" b="0" i="0" kern="1200" dirty="0"/>
            <a:t>:</a:t>
          </a:r>
        </a:p>
        <a:p>
          <a:pPr marL="0" lvl="0" indent="0" algn="ctr" defTabSz="622300">
            <a:lnSpc>
              <a:spcPct val="90000"/>
            </a:lnSpc>
            <a:spcBef>
              <a:spcPct val="0"/>
            </a:spcBef>
            <a:spcAft>
              <a:spcPct val="35000"/>
            </a:spcAft>
            <a:buNone/>
          </a:pPr>
          <a:r>
            <a:rPr lang="en-US" sz="1100" b="0" i="0" kern="1200" dirty="0"/>
            <a:t> Images are represented in a compressed “latent space” </a:t>
          </a:r>
          <a:endParaRPr lang="en-US" sz="1100" kern="1200" dirty="0"/>
        </a:p>
      </dsp:txBody>
      <dsp:txXfrm>
        <a:off x="1905149" y="2087174"/>
        <a:ext cx="2917390" cy="862862"/>
      </dsp:txXfrm>
    </dsp:sp>
    <dsp:sp modelId="{6126CC30-1FC6-4858-8324-1180F74F745C}">
      <dsp:nvSpPr>
        <dsp:cNvPr id="0" name=""/>
        <dsp:cNvSpPr/>
      </dsp:nvSpPr>
      <dsp:spPr>
        <a:xfrm>
          <a:off x="1878304" y="3107732"/>
          <a:ext cx="2969842" cy="97436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i="0" kern="1200" dirty="0"/>
            <a:t>Generation Process</a:t>
          </a:r>
          <a:r>
            <a:rPr lang="en-US" sz="1400" b="0" i="0" kern="1200" dirty="0"/>
            <a:t>: </a:t>
          </a:r>
          <a:endParaRPr lang="en-US" sz="1400" kern="1200" dirty="0"/>
        </a:p>
      </dsp:txBody>
      <dsp:txXfrm>
        <a:off x="1906842" y="3136270"/>
        <a:ext cx="2912766" cy="917285"/>
      </dsp:txXfrm>
    </dsp:sp>
    <dsp:sp modelId="{9940425D-3870-461E-AC2C-174748582B8F}">
      <dsp:nvSpPr>
        <dsp:cNvPr id="0" name=""/>
        <dsp:cNvSpPr/>
      </dsp:nvSpPr>
      <dsp:spPr>
        <a:xfrm rot="18722359">
          <a:off x="4676003" y="3191475"/>
          <a:ext cx="1042151" cy="32882"/>
        </a:xfrm>
        <a:custGeom>
          <a:avLst/>
          <a:gdLst/>
          <a:ahLst/>
          <a:cxnLst/>
          <a:rect l="0" t="0" r="0" b="0"/>
          <a:pathLst>
            <a:path>
              <a:moveTo>
                <a:pt x="0" y="16441"/>
              </a:moveTo>
              <a:lnTo>
                <a:pt x="1042151" y="16441"/>
              </a:lnTo>
            </a:path>
          </a:pathLst>
        </a:custGeom>
        <a:noFill/>
        <a:ln w="1270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1025" y="3181863"/>
        <a:ext cx="52107" cy="52107"/>
      </dsp:txXfrm>
    </dsp:sp>
    <dsp:sp modelId="{A1C353D7-B07C-4E99-948A-3E15AEC05385}">
      <dsp:nvSpPr>
        <dsp:cNvPr id="0" name=""/>
        <dsp:cNvSpPr/>
      </dsp:nvSpPr>
      <dsp:spPr>
        <a:xfrm>
          <a:off x="5546013" y="2417105"/>
          <a:ext cx="3291680" cy="807632"/>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0" i="0" kern="1200"/>
            <a:t>Prompt is first tokenized (converted to numbers). </a:t>
          </a:r>
          <a:endParaRPr lang="en-US" sz="1200" kern="1200"/>
        </a:p>
      </dsp:txBody>
      <dsp:txXfrm>
        <a:off x="5569668" y="2440760"/>
        <a:ext cx="3244370" cy="760322"/>
      </dsp:txXfrm>
    </dsp:sp>
    <dsp:sp modelId="{B61D363E-3301-4401-AFB6-461D967C190D}">
      <dsp:nvSpPr>
        <dsp:cNvPr id="0" name=""/>
        <dsp:cNvSpPr/>
      </dsp:nvSpPr>
      <dsp:spPr>
        <a:xfrm rot="398001">
          <a:off x="4845794" y="3619050"/>
          <a:ext cx="702570" cy="32882"/>
        </a:xfrm>
        <a:custGeom>
          <a:avLst/>
          <a:gdLst/>
          <a:ahLst/>
          <a:cxnLst/>
          <a:rect l="0" t="0" r="0" b="0"/>
          <a:pathLst>
            <a:path>
              <a:moveTo>
                <a:pt x="0" y="16441"/>
              </a:moveTo>
              <a:lnTo>
                <a:pt x="702570" y="16441"/>
              </a:lnTo>
            </a:path>
          </a:pathLst>
        </a:custGeom>
        <a:noFill/>
        <a:ln w="1270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79515" y="3617927"/>
        <a:ext cx="35128" cy="35128"/>
      </dsp:txXfrm>
    </dsp:sp>
    <dsp:sp modelId="{0161F3A2-7345-42CA-B29E-890F839FC248}">
      <dsp:nvSpPr>
        <dsp:cNvPr id="0" name=""/>
        <dsp:cNvSpPr/>
      </dsp:nvSpPr>
      <dsp:spPr>
        <a:xfrm>
          <a:off x="5546013" y="3355588"/>
          <a:ext cx="3326469" cy="64096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0" i="0" kern="1200"/>
            <a:t>A transformer interprets this to understand what features the image </a:t>
          </a:r>
          <a:endParaRPr lang="en-US" sz="1200" kern="1200"/>
        </a:p>
      </dsp:txBody>
      <dsp:txXfrm>
        <a:off x="5564786" y="3374361"/>
        <a:ext cx="3288923" cy="603418"/>
      </dsp:txXfrm>
    </dsp:sp>
    <dsp:sp modelId="{39874CC7-E56D-482A-B96D-C8DB4B4129DE}">
      <dsp:nvSpPr>
        <dsp:cNvPr id="0" name=""/>
        <dsp:cNvSpPr/>
      </dsp:nvSpPr>
      <dsp:spPr>
        <a:xfrm rot="3046975">
          <a:off x="4645197" y="4006045"/>
          <a:ext cx="1103764" cy="32882"/>
        </a:xfrm>
        <a:custGeom>
          <a:avLst/>
          <a:gdLst/>
          <a:ahLst/>
          <a:cxnLst/>
          <a:rect l="0" t="0" r="0" b="0"/>
          <a:pathLst>
            <a:path>
              <a:moveTo>
                <a:pt x="0" y="16441"/>
              </a:moveTo>
              <a:lnTo>
                <a:pt x="1103764" y="16441"/>
              </a:lnTo>
            </a:path>
          </a:pathLst>
        </a:custGeom>
        <a:noFill/>
        <a:ln w="1270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5169485" y="3994893"/>
        <a:ext cx="55188" cy="55188"/>
      </dsp:txXfrm>
    </dsp:sp>
    <dsp:sp modelId="{EFF3CF3A-BBF1-45F5-9BA9-0801729CC7A5}">
      <dsp:nvSpPr>
        <dsp:cNvPr id="0" name=""/>
        <dsp:cNvSpPr/>
      </dsp:nvSpPr>
      <dsp:spPr>
        <a:xfrm>
          <a:off x="5546013" y="4127402"/>
          <a:ext cx="3398541" cy="64531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100000"/>
            </a:lnSpc>
            <a:spcBef>
              <a:spcPct val="0"/>
            </a:spcBef>
            <a:spcAft>
              <a:spcPct val="35000"/>
            </a:spcAft>
            <a:buNone/>
          </a:pPr>
          <a:r>
            <a:rPr lang="en-US" sz="1200" b="0" i="0" kern="1200" dirty="0"/>
            <a:t>A denoising process starts from random noise and gradually refines it to </a:t>
          </a:r>
          <a:endParaRPr lang="en-US" sz="1200" kern="1200" dirty="0"/>
        </a:p>
      </dsp:txBody>
      <dsp:txXfrm>
        <a:off x="5564914" y="4146303"/>
        <a:ext cx="3360739" cy="607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0DC0A-C4E6-41D2-9D5F-630833731B04}">
      <dsp:nvSpPr>
        <dsp:cNvPr id="0" name=""/>
        <dsp:cNvSpPr/>
      </dsp:nvSpPr>
      <dsp:spPr>
        <a:xfrm>
          <a:off x="96471" y="362908"/>
          <a:ext cx="689973" cy="6899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175858-A5BD-49B0-B205-D45496ECC903}">
      <dsp:nvSpPr>
        <dsp:cNvPr id="0" name=""/>
        <dsp:cNvSpPr/>
      </dsp:nvSpPr>
      <dsp:spPr>
        <a:xfrm>
          <a:off x="241366" y="507802"/>
          <a:ext cx="400184" cy="4001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99557A-62C8-43C9-8CE2-70283F871B87}">
      <dsp:nvSpPr>
        <dsp:cNvPr id="0" name=""/>
        <dsp:cNvSpPr/>
      </dsp:nvSpPr>
      <dsp:spPr>
        <a:xfrm>
          <a:off x="934296" y="362908"/>
          <a:ext cx="1626366" cy="68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t>Use Case: Providing </a:t>
          </a:r>
          <a:r>
            <a:rPr lang="en-US" sz="1200" b="0" i="0" kern="1200" dirty="0">
              <a:solidFill>
                <a:schemeClr val="bg1">
                  <a:lumMod val="95000"/>
                </a:schemeClr>
              </a:solidFill>
            </a:rPr>
            <a:t>empathetic, supportive conversations using AI as a digital mental health assistant. </a:t>
          </a:r>
          <a:endParaRPr lang="en-US" sz="1200" kern="1200" dirty="0">
            <a:solidFill>
              <a:schemeClr val="bg1">
                <a:lumMod val="95000"/>
              </a:schemeClr>
            </a:solidFill>
          </a:endParaRPr>
        </a:p>
      </dsp:txBody>
      <dsp:txXfrm>
        <a:off x="934296" y="362908"/>
        <a:ext cx="1626366" cy="689973"/>
      </dsp:txXfrm>
    </dsp:sp>
    <dsp:sp modelId="{34E15574-76AC-4F79-8C8A-6DCE3776CEF4}">
      <dsp:nvSpPr>
        <dsp:cNvPr id="0" name=""/>
        <dsp:cNvSpPr/>
      </dsp:nvSpPr>
      <dsp:spPr>
        <a:xfrm>
          <a:off x="2844045" y="362908"/>
          <a:ext cx="689973" cy="6899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B98B57-9CE3-4DC9-A8AA-E32F2B5D547D}">
      <dsp:nvSpPr>
        <dsp:cNvPr id="0" name=""/>
        <dsp:cNvSpPr/>
      </dsp:nvSpPr>
      <dsp:spPr>
        <a:xfrm>
          <a:off x="2988939" y="507802"/>
          <a:ext cx="400184" cy="4001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AD326-9FE3-4A23-83B1-C7D44FCF4CD5}">
      <dsp:nvSpPr>
        <dsp:cNvPr id="0" name=""/>
        <dsp:cNvSpPr/>
      </dsp:nvSpPr>
      <dsp:spPr>
        <a:xfrm>
          <a:off x="3681870" y="362908"/>
          <a:ext cx="1626366" cy="68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solidFill>
                <a:srgbClr val="FF0000"/>
              </a:solidFill>
            </a:rPr>
            <a:t>Chatbot</a:t>
          </a:r>
          <a:r>
            <a:rPr lang="en-US" sz="1200" b="0" i="0" kern="1200">
              <a:solidFill>
                <a:schemeClr val="bg1">
                  <a:lumMod val="95000"/>
                </a:schemeClr>
              </a:solidFill>
            </a:rPr>
            <a:t>: Please write how you are feeling </a:t>
          </a:r>
          <a:endParaRPr lang="en-US" sz="1200" kern="1200" dirty="0">
            <a:solidFill>
              <a:schemeClr val="bg1">
                <a:lumMod val="95000"/>
              </a:schemeClr>
            </a:solidFill>
          </a:endParaRPr>
        </a:p>
      </dsp:txBody>
      <dsp:txXfrm>
        <a:off x="3681870" y="362908"/>
        <a:ext cx="1626366" cy="689973"/>
      </dsp:txXfrm>
    </dsp:sp>
    <dsp:sp modelId="{350D3FC5-7C3C-4EB1-BE36-A6F669BC6AEC}">
      <dsp:nvSpPr>
        <dsp:cNvPr id="0" name=""/>
        <dsp:cNvSpPr/>
      </dsp:nvSpPr>
      <dsp:spPr>
        <a:xfrm>
          <a:off x="1329999" y="1629329"/>
          <a:ext cx="689973" cy="6899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C917B1-1BE6-4056-BA99-E907C6C0C215}">
      <dsp:nvSpPr>
        <dsp:cNvPr id="0" name=""/>
        <dsp:cNvSpPr/>
      </dsp:nvSpPr>
      <dsp:spPr>
        <a:xfrm>
          <a:off x="1499894" y="1719026"/>
          <a:ext cx="400184" cy="4001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960E8C-0200-4B8E-8901-D3F7E8A5A177}">
      <dsp:nvSpPr>
        <dsp:cNvPr id="0" name=""/>
        <dsp:cNvSpPr/>
      </dsp:nvSpPr>
      <dsp:spPr>
        <a:xfrm>
          <a:off x="2104337" y="1629329"/>
          <a:ext cx="1626366" cy="689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dirty="0">
              <a:solidFill>
                <a:srgbClr val="FF0000"/>
              </a:solidFill>
            </a:rPr>
            <a:t>User</a:t>
          </a:r>
          <a:r>
            <a:rPr lang="en-US" sz="1200" b="0" i="0" kern="1200" dirty="0">
              <a:solidFill>
                <a:schemeClr val="bg1">
                  <a:lumMod val="95000"/>
                </a:schemeClr>
              </a:solidFill>
            </a:rPr>
            <a:t>: </a:t>
          </a:r>
          <a:r>
            <a:rPr lang="en-US" sz="1200" kern="1200" dirty="0">
              <a:solidFill>
                <a:schemeClr val="bg1">
                  <a:lumMod val="95000"/>
                </a:schemeClr>
              </a:solidFill>
            </a:rPr>
            <a:t>I</a:t>
          </a:r>
          <a:r>
            <a:rPr lang="en-US" sz="1200" b="0" i="0" kern="1200" dirty="0">
              <a:solidFill>
                <a:schemeClr val="bg1">
                  <a:lumMod val="95000"/>
                </a:schemeClr>
              </a:solidFill>
            </a:rPr>
            <a:t> am feeling very low. please help  </a:t>
          </a:r>
          <a:endParaRPr lang="en-US" sz="1200" kern="1200" dirty="0">
            <a:solidFill>
              <a:schemeClr val="bg1">
                <a:lumMod val="95000"/>
              </a:schemeClr>
            </a:solidFill>
          </a:endParaRPr>
        </a:p>
      </dsp:txBody>
      <dsp:txXfrm>
        <a:off x="2104337" y="1629329"/>
        <a:ext cx="1626366" cy="689973"/>
      </dsp:txXfrm>
    </dsp:sp>
    <dsp:sp modelId="{731CACED-E4F8-4CE5-83CE-0EE72529FEFF}">
      <dsp:nvSpPr>
        <dsp:cNvPr id="0" name=""/>
        <dsp:cNvSpPr/>
      </dsp:nvSpPr>
      <dsp:spPr>
        <a:xfrm>
          <a:off x="312271" y="2854069"/>
          <a:ext cx="689973" cy="68997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E84C98-762A-473B-B0B4-98B4E9F6EEE5}">
      <dsp:nvSpPr>
        <dsp:cNvPr id="0" name=""/>
        <dsp:cNvSpPr/>
      </dsp:nvSpPr>
      <dsp:spPr>
        <a:xfrm>
          <a:off x="457161" y="2998961"/>
          <a:ext cx="400184" cy="4001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A602C-61EB-4E10-AFF2-E6D1C4EBCE31}">
      <dsp:nvSpPr>
        <dsp:cNvPr id="0" name=""/>
        <dsp:cNvSpPr/>
      </dsp:nvSpPr>
      <dsp:spPr>
        <a:xfrm>
          <a:off x="1183258" y="2258656"/>
          <a:ext cx="4166230" cy="576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endParaRPr lang="en-US" sz="1100" b="0" i="0" kern="1200" dirty="0">
            <a:solidFill>
              <a:schemeClr val="bg1">
                <a:lumMod val="95000"/>
              </a:schemeClr>
            </a:solidFill>
          </a:endParaRPr>
        </a:p>
        <a:p>
          <a:pPr marL="0" lvl="0" indent="0" algn="l" defTabSz="488950">
            <a:lnSpc>
              <a:spcPct val="100000"/>
            </a:lnSpc>
            <a:spcBef>
              <a:spcPct val="0"/>
            </a:spcBef>
            <a:spcAft>
              <a:spcPct val="35000"/>
            </a:spcAft>
            <a:buNone/>
          </a:pPr>
          <a:r>
            <a:rPr lang="en-US" sz="1200" b="0" i="0" kern="1200" dirty="0">
              <a:solidFill>
                <a:srgbClr val="FF0000"/>
              </a:solidFill>
            </a:rPr>
            <a:t>Chatbot</a:t>
          </a:r>
          <a:r>
            <a:rPr lang="en-US" sz="1200" b="0" i="0" kern="1200" dirty="0">
              <a:solidFill>
                <a:schemeClr val="bg1">
                  <a:lumMod val="95000"/>
                </a:schemeClr>
              </a:solidFill>
            </a:rPr>
            <a:t>: I'm so sorry to hear that you're feeling this way. Just know that you are not alone in this. It's okay to feel low sometimes, and it's important to remember that these feelings will pass. Remember that you are strong, resilient, and capable of overcoming any challenges that come your way. You are loved and valued, and I believe in your strength </a:t>
          </a:r>
          <a:r>
            <a:rPr lang="en-US" sz="1100" b="0" i="0" kern="1200" dirty="0"/>
            <a:t>and resilience.  </a:t>
          </a:r>
          <a:endParaRPr lang="en-US" sz="1100" kern="1200" dirty="0"/>
        </a:p>
      </dsp:txBody>
      <dsp:txXfrm>
        <a:off x="1183258" y="2258656"/>
        <a:ext cx="4166230" cy="5764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E5BA-D02F-5209-CE10-4473C2A4BF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52F5BBD-B3A5-C9BB-8AFF-46F6D3964A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1283FD8-CA32-66BC-0E93-827ED30E457D}"/>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DF9EECBB-7766-C7DF-285D-E775EB3391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5A1708-D763-D3EE-5D73-236FB8DD9107}"/>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95259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C9B6A-8216-901E-0EE8-1B22932BAF1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59E03FB-A132-DE00-8388-A4D3BC5628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5E0FAC-937D-CACC-D310-96D7CA0C9B7F}"/>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64692BA4-644A-69DD-CE2A-B5E240A4B6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DC20AF-A840-9B20-A2B0-9DA84322FBBE}"/>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883062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6B5DE-D1A2-FEF7-00AA-F1EA746FBF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2CB18B-DA5D-7447-2F68-6C35A57A75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4156F2A-D53F-0338-6C8F-E7BD151277BD}"/>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27201719-1C61-36CE-856A-2F544F0D0E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828CF6-A20E-2990-93C8-9C6250B3ED47}"/>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30306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35812-12DC-C1B0-E7B8-7E4100233F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8D5EA8-34AA-51FD-35AF-324B49BEAE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B84328-83CB-0CFC-E326-BC233F1C276C}"/>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39F02AF5-4B07-A724-3041-D72B71652D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485188-284F-C773-F1D7-5CCE280E9ECB}"/>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3075617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21CA-1CD1-6B58-23FD-FDB50A510B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9688C2-B958-6076-F28F-895EE2630B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78B393-FFF4-2AE0-F57E-8CA688FBFA58}"/>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968AA115-08B9-7BCA-2E4F-7105C3E69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332722-35E9-06EE-9B7C-6B52757D947E}"/>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549714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B012-29AA-C7D7-594D-0FC38C04B5B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52A86F-F744-E094-63F6-A0FC645F1E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B47341-03E3-7810-286B-BD2690C277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0EE3557-36C1-C0EE-374D-79E53794BE65}"/>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6" name="Footer Placeholder 5">
            <a:extLst>
              <a:ext uri="{FF2B5EF4-FFF2-40B4-BE49-F238E27FC236}">
                <a16:creationId xmlns:a16="http://schemas.microsoft.com/office/drawing/2014/main" id="{AC093A14-B2D9-717F-7385-2860280C51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0991E2-7A42-C48E-64D5-D3C5B38A6A34}"/>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112934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D312-AFCC-42D0-D295-90E6276A169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F4D96B-6E3A-5D9C-AAFA-04C3A134D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E7801D-8A37-5A31-4CFA-D4CDF5DA39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035F91B-1DF4-69A5-7A2A-55BAF2DDB4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2901DD-B5B0-0DE1-425C-D9E53BF5B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D1F686-451A-6B7E-1793-9F9AB32468A7}"/>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8" name="Footer Placeholder 7">
            <a:extLst>
              <a:ext uri="{FF2B5EF4-FFF2-40B4-BE49-F238E27FC236}">
                <a16:creationId xmlns:a16="http://schemas.microsoft.com/office/drawing/2014/main" id="{145C88B9-A9B2-F2B8-2F46-0A31FA344B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CD7E5AA-D101-9D90-384E-9B670BD38F16}"/>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019723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1E614-BD81-D2E7-B47C-236FFB4362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0C6E762-6F5A-45C4-BF0D-C2A159B1C800}"/>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4" name="Footer Placeholder 3">
            <a:extLst>
              <a:ext uri="{FF2B5EF4-FFF2-40B4-BE49-F238E27FC236}">
                <a16:creationId xmlns:a16="http://schemas.microsoft.com/office/drawing/2014/main" id="{537FB4C9-5EBA-A7FB-E499-1A0EEBFFF6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7EB7C26-5392-2DC7-1319-DF40C361A92B}"/>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6831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80686-D612-0093-5B13-B636DDDDD3B9}"/>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3" name="Footer Placeholder 2">
            <a:extLst>
              <a:ext uri="{FF2B5EF4-FFF2-40B4-BE49-F238E27FC236}">
                <a16:creationId xmlns:a16="http://schemas.microsoft.com/office/drawing/2014/main" id="{CB0F0B13-486E-7CB9-708E-F74C2EA083F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02FB050-6668-69F6-760A-F3BC7D286FCF}"/>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32136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5992-E142-30DF-BFF5-9C50EE201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AAD3603-4056-0C5E-F021-CF6341CFB2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9E64BC-1DFC-3992-B718-F39CBCDFB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6C5660-89D1-86B6-B7B0-EAD4598E8A18}"/>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6" name="Footer Placeholder 5">
            <a:extLst>
              <a:ext uri="{FF2B5EF4-FFF2-40B4-BE49-F238E27FC236}">
                <a16:creationId xmlns:a16="http://schemas.microsoft.com/office/drawing/2014/main" id="{39646F1E-2463-0B4B-D83A-C5107BEF70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37440E-BA7A-FD28-9F9C-E1F6235A23E8}"/>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58568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0617-CBFA-F124-FA39-5247D8C734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28F40FC-5425-DDCC-C30E-E59B45CD5E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BDA889E-2574-BCE6-C4F1-9AAC31915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5B571-33B9-4C32-D4F1-9D012A59896E}"/>
              </a:ext>
            </a:extLst>
          </p:cNvPr>
          <p:cNvSpPr>
            <a:spLocks noGrp="1"/>
          </p:cNvSpPr>
          <p:nvPr>
            <p:ph type="dt" sz="half" idx="10"/>
          </p:nvPr>
        </p:nvSpPr>
        <p:spPr/>
        <p:txBody>
          <a:bodyPr/>
          <a:lstStyle/>
          <a:p>
            <a:fld id="{3F46765A-546D-46AF-A65D-C325AA71B38B}" type="datetimeFigureOut">
              <a:rPr lang="en-GB" smtClean="0"/>
              <a:t>08/05/2025</a:t>
            </a:fld>
            <a:endParaRPr lang="en-GB"/>
          </a:p>
        </p:txBody>
      </p:sp>
      <p:sp>
        <p:nvSpPr>
          <p:cNvPr id="6" name="Footer Placeholder 5">
            <a:extLst>
              <a:ext uri="{FF2B5EF4-FFF2-40B4-BE49-F238E27FC236}">
                <a16:creationId xmlns:a16="http://schemas.microsoft.com/office/drawing/2014/main" id="{8D8A7FD0-FCE9-961E-3710-506D931AC4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1974B8-59F9-DE88-8BDE-8ED27784FFF2}"/>
              </a:ext>
            </a:extLst>
          </p:cNvPr>
          <p:cNvSpPr>
            <a:spLocks noGrp="1"/>
          </p:cNvSpPr>
          <p:nvPr>
            <p:ph type="sldNum" sz="quarter" idx="12"/>
          </p:nvPr>
        </p:nvSpPr>
        <p:spPr/>
        <p:txBody>
          <a:bodyPr/>
          <a:lstStyle/>
          <a:p>
            <a:fld id="{772A0328-7F6C-47D6-8112-64F4A1B3877C}" type="slidenum">
              <a:rPr lang="en-GB" smtClean="0"/>
              <a:t>‹#›</a:t>
            </a:fld>
            <a:endParaRPr lang="en-GB"/>
          </a:p>
        </p:txBody>
      </p:sp>
    </p:spTree>
    <p:extLst>
      <p:ext uri="{BB962C8B-B14F-4D97-AF65-F5344CB8AC3E}">
        <p14:creationId xmlns:p14="http://schemas.microsoft.com/office/powerpoint/2010/main" val="131129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474631-804D-215D-B770-B37A9724C7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C7D0382-ECAD-4475-63D4-D7DE20231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042F32-1761-69F8-8A62-4E7DFED0FA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46765A-546D-46AF-A65D-C325AA71B38B}" type="datetimeFigureOut">
              <a:rPr lang="en-GB" smtClean="0"/>
              <a:t>08/05/2025</a:t>
            </a:fld>
            <a:endParaRPr lang="en-GB"/>
          </a:p>
        </p:txBody>
      </p:sp>
      <p:sp>
        <p:nvSpPr>
          <p:cNvPr id="5" name="Footer Placeholder 4">
            <a:extLst>
              <a:ext uri="{FF2B5EF4-FFF2-40B4-BE49-F238E27FC236}">
                <a16:creationId xmlns:a16="http://schemas.microsoft.com/office/drawing/2014/main" id="{A5081B93-60B3-5311-27EE-D0FE5653CB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8179982-57FB-9725-4947-572B039ED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2A0328-7F6C-47D6-8112-64F4A1B3877C}" type="slidenum">
              <a:rPr lang="en-GB" smtClean="0"/>
              <a:t>‹#›</a:t>
            </a:fld>
            <a:endParaRPr lang="en-GB"/>
          </a:p>
        </p:txBody>
      </p:sp>
    </p:spTree>
    <p:extLst>
      <p:ext uri="{BB962C8B-B14F-4D97-AF65-F5344CB8AC3E}">
        <p14:creationId xmlns:p14="http://schemas.microsoft.com/office/powerpoint/2010/main" val="2630995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medium.com/@andrewng/woebot-ai-for-mental-health-d0e8632b82ba"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picciano.commons.gc.cuny.edu/2023/08/10/opinion-higher-education-entering-year-2-of-generative-ai/"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wallpaperflare.com/search?wallpaper=communication" TargetMode="External"/><Relationship Id="rId7" Type="http://schemas.openxmlformats.org/officeDocument/2006/relationships/diagramColors" Target="../diagrams/colors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BF8FF4-2E6C-9E0D-180E-944C82C5C7C2}"/>
              </a:ext>
            </a:extLst>
          </p:cNvPr>
          <p:cNvSpPr>
            <a:spLocks noGrp="1"/>
          </p:cNvSpPr>
          <p:nvPr>
            <p:ph type="subTitle" idx="1"/>
          </p:nvPr>
        </p:nvSpPr>
        <p:spPr/>
        <p:txBody>
          <a:bodyPr>
            <a:normAutofit lnSpcReduction="10000"/>
          </a:bodyPr>
          <a:lstStyle/>
          <a:p>
            <a:r>
              <a:rPr lang="en-GB" dirty="0">
                <a:solidFill>
                  <a:schemeClr val="bg1">
                    <a:lumMod val="95000"/>
                  </a:schemeClr>
                </a:solidFill>
              </a:rPr>
              <a:t>Sumit Ghosh</a:t>
            </a:r>
          </a:p>
          <a:p>
            <a:r>
              <a:rPr lang="en-GB" dirty="0">
                <a:solidFill>
                  <a:schemeClr val="bg1">
                    <a:lumMod val="95000"/>
                  </a:schemeClr>
                </a:solidFill>
              </a:rPr>
              <a:t>Puspita Chowdhury</a:t>
            </a:r>
          </a:p>
          <a:p>
            <a:r>
              <a:rPr lang="en-GB" dirty="0">
                <a:solidFill>
                  <a:schemeClr val="bg1">
                    <a:lumMod val="95000"/>
                  </a:schemeClr>
                </a:solidFill>
              </a:rPr>
              <a:t>Pranav Kumar</a:t>
            </a:r>
          </a:p>
          <a:p>
            <a:r>
              <a:rPr lang="en-GB" dirty="0">
                <a:solidFill>
                  <a:schemeClr val="bg1">
                    <a:lumMod val="95000"/>
                  </a:schemeClr>
                </a:solidFill>
              </a:rPr>
              <a:t>Manaswini </a:t>
            </a:r>
            <a:r>
              <a:rPr lang="en-GB" dirty="0" err="1">
                <a:solidFill>
                  <a:schemeClr val="bg1">
                    <a:lumMod val="95000"/>
                  </a:schemeClr>
                </a:solidFill>
              </a:rPr>
              <a:t>Pedimalla</a:t>
            </a:r>
            <a:endParaRPr lang="en-GB" dirty="0">
              <a:solidFill>
                <a:schemeClr val="bg1">
                  <a:lumMod val="95000"/>
                </a:schemeClr>
              </a:solidFill>
            </a:endParaRPr>
          </a:p>
        </p:txBody>
      </p:sp>
      <p:sp>
        <p:nvSpPr>
          <p:cNvPr id="4" name="Title 3">
            <a:extLst>
              <a:ext uri="{FF2B5EF4-FFF2-40B4-BE49-F238E27FC236}">
                <a16:creationId xmlns:a16="http://schemas.microsoft.com/office/drawing/2014/main" id="{12B859BB-7133-5323-0355-AE26B18CBA54}"/>
              </a:ext>
            </a:extLst>
          </p:cNvPr>
          <p:cNvSpPr>
            <a:spLocks noGrp="1"/>
          </p:cNvSpPr>
          <p:nvPr>
            <p:ph type="ctrTitle"/>
          </p:nvPr>
        </p:nvSpPr>
        <p:spPr>
          <a:xfrm>
            <a:off x="0" y="1828800"/>
            <a:ext cx="12192000" cy="119953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en-GB" sz="2800" b="1" dirty="0"/>
              <a:t>Exploring Generative AI: A Dive into Practical and Creative Applications</a:t>
            </a:r>
            <a:endParaRPr lang="en-US" sz="80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E59A98-D6B2-EDDE-16BF-F647220721A9}"/>
              </a:ext>
            </a:extLst>
          </p:cNvPr>
          <p:cNvPicPr>
            <a:picLocks noChangeAspect="1"/>
          </p:cNvPicPr>
          <p:nvPr/>
        </p:nvPicPr>
        <p:blipFill>
          <a:blip r:embed="rId2"/>
          <a:stretch>
            <a:fillRect/>
          </a:stretch>
        </p:blipFill>
        <p:spPr>
          <a:xfrm>
            <a:off x="8884066" y="0"/>
            <a:ext cx="3209829" cy="1069943"/>
          </a:xfrm>
          <a:prstGeom prst="rect">
            <a:avLst/>
          </a:prstGeom>
          <a:noFill/>
        </p:spPr>
      </p:pic>
    </p:spTree>
    <p:extLst>
      <p:ext uri="{BB962C8B-B14F-4D97-AF65-F5344CB8AC3E}">
        <p14:creationId xmlns:p14="http://schemas.microsoft.com/office/powerpoint/2010/main" val="659756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0" name="Rectangle 31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6B0E617-1D19-59FD-B864-435D0DA7EA60}"/>
              </a:ext>
            </a:extLst>
          </p:cNvPr>
          <p:cNvSpPr>
            <a:spLocks noGrp="1"/>
          </p:cNvSpPr>
          <p:nvPr>
            <p:ph type="title"/>
          </p:nvPr>
        </p:nvSpPr>
        <p:spPr>
          <a:xfrm>
            <a:off x="838200" y="448721"/>
            <a:ext cx="5687253" cy="1225650"/>
          </a:xfrm>
        </p:spPr>
        <p:txBody>
          <a:bodyPr vert="horz" lIns="91440" tIns="45720" rIns="91440" bIns="45720" rtlCol="0" anchor="b">
            <a:normAutofit/>
          </a:bodyPr>
          <a:lstStyle/>
          <a:p>
            <a:r>
              <a:rPr lang="en-US" sz="3800" b="1" i="0" kern="1200" dirty="0">
                <a:solidFill>
                  <a:schemeClr val="bg1"/>
                </a:solidFill>
                <a:effectLst/>
                <a:latin typeface="+mj-lt"/>
                <a:ea typeface="+mj-ea"/>
                <a:cs typeface="+mj-cs"/>
              </a:rPr>
              <a:t>Mental Health Chatbot </a:t>
            </a:r>
            <a:br>
              <a:rPr lang="en-US" sz="3800" b="1" i="0" kern="1200" dirty="0">
                <a:solidFill>
                  <a:schemeClr val="bg1"/>
                </a:solidFill>
                <a:effectLst/>
                <a:latin typeface="+mj-lt"/>
                <a:ea typeface="+mj-ea"/>
                <a:cs typeface="+mj-cs"/>
              </a:rPr>
            </a:br>
            <a:r>
              <a:rPr lang="en-US" sz="2400" b="1" i="0" kern="1200" dirty="0">
                <a:solidFill>
                  <a:schemeClr val="bg1"/>
                </a:solidFill>
                <a:effectLst/>
                <a:latin typeface="+mj-lt"/>
                <a:ea typeface="+mj-ea"/>
                <a:cs typeface="+mj-cs"/>
              </a:rPr>
              <a:t>( A friend who listens)</a:t>
            </a:r>
            <a:r>
              <a:rPr lang="en-US" sz="2400" b="0" i="0" kern="1200" dirty="0">
                <a:solidFill>
                  <a:schemeClr val="bg1"/>
                </a:solidFill>
                <a:effectLst/>
                <a:latin typeface="+mj-lt"/>
                <a:ea typeface="+mj-ea"/>
                <a:cs typeface="+mj-cs"/>
              </a:rPr>
              <a:t> </a:t>
            </a:r>
            <a:endParaRPr lang="en-US" sz="3800" kern="1200" dirty="0">
              <a:solidFill>
                <a:schemeClr val="bg1"/>
              </a:solidFill>
              <a:latin typeface="+mj-lt"/>
              <a:ea typeface="+mj-ea"/>
              <a:cs typeface="+mj-cs"/>
            </a:endParaRPr>
          </a:p>
        </p:txBody>
      </p:sp>
      <p:cxnSp>
        <p:nvCxnSpPr>
          <p:cNvPr id="3122" name="Straight Connector 31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3126" name="Content Placeholder 2">
            <a:extLst>
              <a:ext uri="{FF2B5EF4-FFF2-40B4-BE49-F238E27FC236}">
                <a16:creationId xmlns:a16="http://schemas.microsoft.com/office/drawing/2014/main" id="{1470FE0C-E0C7-A386-90B1-1AC64858F1F3}"/>
              </a:ext>
            </a:extLst>
          </p:cNvPr>
          <p:cNvGraphicFramePr>
            <a:graphicFrameLocks noGrp="1"/>
          </p:cNvGraphicFramePr>
          <p:nvPr>
            <p:ph sz="half" idx="1"/>
            <p:extLst>
              <p:ext uri="{D42A27DB-BD31-4B8C-83A1-F6EECF244321}">
                <p14:modId xmlns:p14="http://schemas.microsoft.com/office/powerpoint/2010/main" val="1026191027"/>
              </p:ext>
            </p:extLst>
          </p:nvPr>
        </p:nvGraphicFramePr>
        <p:xfrm>
          <a:off x="897769" y="1909191"/>
          <a:ext cx="5404708" cy="42359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124" name="Straight Connector 31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074" name="Picture 2" descr="Rectangle 1, Textbox">
            <a:extLst>
              <a:ext uri="{FF2B5EF4-FFF2-40B4-BE49-F238E27FC236}">
                <a16:creationId xmlns:a16="http://schemas.microsoft.com/office/drawing/2014/main" id="{87719274-4874-6415-CE86-D5287EC6A6DE}"/>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tretch>
            <a:fillRect/>
          </a:stretch>
        </p:blipFill>
        <p:spPr bwMode="auto">
          <a:xfrm>
            <a:off x="6525453" y="2401938"/>
            <a:ext cx="5666547" cy="205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994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0C96172-25C8-B301-D162-B4B0D34C6789}"/>
              </a:ext>
            </a:extLst>
          </p:cNvPr>
          <p:cNvSpPr>
            <a:spLocks noGrp="1"/>
          </p:cNvSpPr>
          <p:nvPr>
            <p:ph type="title"/>
          </p:nvPr>
        </p:nvSpPr>
        <p:spPr>
          <a:xfrm>
            <a:off x="838200" y="448721"/>
            <a:ext cx="4707671" cy="1225650"/>
          </a:xfrm>
        </p:spPr>
        <p:txBody>
          <a:bodyPr anchor="b">
            <a:normAutofit/>
          </a:bodyPr>
          <a:lstStyle/>
          <a:p>
            <a:r>
              <a:rPr lang="en-US" sz="3800" b="1" i="0">
                <a:solidFill>
                  <a:schemeClr val="bg1"/>
                </a:solidFill>
                <a:effectLst/>
                <a:latin typeface="Times New Roman" panose="02020603050405020304" pitchFamily="18" charset="0"/>
                <a:cs typeface="Times New Roman" panose="02020603050405020304" pitchFamily="18" charset="0"/>
              </a:rPr>
              <a:t>Application:</a:t>
            </a:r>
            <a:r>
              <a:rPr lang="en-US" sz="3800" b="0" i="0">
                <a:solidFill>
                  <a:schemeClr val="bg1"/>
                </a:solidFill>
                <a:effectLst/>
                <a:latin typeface="Times New Roman" panose="02020603050405020304" pitchFamily="18" charset="0"/>
                <a:cs typeface="Times New Roman" panose="02020603050405020304" pitchFamily="18" charset="0"/>
              </a:rPr>
              <a:t> </a:t>
            </a:r>
            <a:endParaRPr lang="en-IN" sz="3800">
              <a:solidFill>
                <a:schemeClr val="bg1"/>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A4ACA7-26AB-42EB-89F6-30631060E55E}"/>
              </a:ext>
            </a:extLst>
          </p:cNvPr>
          <p:cNvSpPr>
            <a:spLocks noGrp="1"/>
          </p:cNvSpPr>
          <p:nvPr>
            <p:ph idx="1"/>
          </p:nvPr>
        </p:nvSpPr>
        <p:spPr>
          <a:xfrm>
            <a:off x="639097" y="1946786"/>
            <a:ext cx="5108560" cy="3610115"/>
          </a:xfrm>
        </p:spPr>
        <p:txBody>
          <a:bodyPr>
            <a:normAutofit fontScale="92500" lnSpcReduction="10000"/>
          </a:bodyPr>
          <a:lstStyle/>
          <a:p>
            <a:pPr rtl="0" fontAlgn="base">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Can be embedded in mobile apps, web portals, or support widgets. </a:t>
            </a:r>
          </a:p>
          <a:p>
            <a:pPr rtl="0" fontAlgn="base">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Ideal for initial emotional support, especially when therapists aren’t available</a:t>
            </a:r>
            <a:r>
              <a:rPr lang="en-US" sz="1000" b="0" i="0" dirty="0">
                <a:solidFill>
                  <a:schemeClr val="bg1"/>
                </a:solidFill>
                <a:effectLst/>
                <a:latin typeface="Times New Roman" panose="02020603050405020304" pitchFamily="18" charset="0"/>
                <a:cs typeface="Times New Roman" panose="02020603050405020304" pitchFamily="18" charset="0"/>
              </a:rPr>
              <a:t>. </a:t>
            </a:r>
          </a:p>
          <a:p>
            <a:pPr marL="0" indent="0">
              <a:buNone/>
            </a:pPr>
            <a:r>
              <a:rPr lang="en-IN" sz="1400" dirty="0">
                <a:solidFill>
                  <a:schemeClr val="bg1"/>
                </a:solidFill>
                <a:latin typeface="Times New Roman" panose="02020603050405020304" pitchFamily="18" charset="0"/>
                <a:cs typeface="Times New Roman" panose="02020603050405020304" pitchFamily="18" charset="0"/>
              </a:rPr>
              <a:t>     </a:t>
            </a:r>
          </a:p>
          <a:p>
            <a:pPr marL="0" indent="0">
              <a:buNone/>
            </a:pPr>
            <a:r>
              <a:rPr lang="en-IN" sz="1200" dirty="0">
                <a:solidFill>
                  <a:schemeClr val="bg1"/>
                </a:solidFill>
                <a:latin typeface="Times New Roman" panose="02020603050405020304" pitchFamily="18" charset="0"/>
                <a:cs typeface="Times New Roman" panose="02020603050405020304" pitchFamily="18" charset="0"/>
              </a:rPr>
              <a:t> </a:t>
            </a:r>
            <a:r>
              <a:rPr lang="en-US" sz="1200" b="1" i="0" dirty="0">
                <a:solidFill>
                  <a:schemeClr val="bg1"/>
                </a:solidFill>
                <a:effectLst/>
                <a:latin typeface="Times New Roman" panose="02020603050405020304" pitchFamily="18" charset="0"/>
                <a:cs typeface="Times New Roman" panose="02020603050405020304" pitchFamily="18" charset="0"/>
              </a:rPr>
              <a:t>Usage:</a:t>
            </a:r>
            <a:r>
              <a:rPr lang="en-US" sz="1200" b="0" i="0" dirty="0">
                <a:solidFill>
                  <a:schemeClr val="bg1"/>
                </a:solidFill>
                <a:effectLst/>
                <a:latin typeface="Times New Roman" panose="02020603050405020304" pitchFamily="18" charset="0"/>
                <a:cs typeface="Times New Roman" panose="02020603050405020304" pitchFamily="18" charset="0"/>
              </a:rPr>
              <a:t> </a:t>
            </a:r>
          </a:p>
          <a:p>
            <a:pPr rtl="0" fontAlgn="base">
              <a:spcBef>
                <a:spcPts val="975"/>
              </a:spcBef>
              <a:spcAft>
                <a:spcPts val="975"/>
              </a:spcAft>
              <a:buFont typeface="Arial" panose="020B0604020202020204" pitchFamily="34" charset="0"/>
              <a:buChar char="•"/>
            </a:pPr>
            <a:endParaRPr lang="en-US" sz="900" b="0" i="0" dirty="0">
              <a:solidFill>
                <a:schemeClr val="bg1"/>
              </a:solidFill>
              <a:effectLst/>
              <a:latin typeface="Times New Roman" panose="02020603050405020304" pitchFamily="18" charset="0"/>
              <a:cs typeface="Times New Roman" panose="02020603050405020304" pitchFamily="18" charset="0"/>
            </a:endParaRPr>
          </a:p>
          <a:p>
            <a:pPr rtl="0" fontAlgn="base">
              <a:spcBef>
                <a:spcPts val="975"/>
              </a:spcBef>
              <a:spcAft>
                <a:spcPts val="975"/>
              </a:spcAft>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Creating a mental health chatbot using OpenAI's API involves a few key steps: designing the behavior, structuring the prompt, and handling user input. This is a conversational AI model designed to carry on natural, multi-turn dialogue. </a:t>
            </a:r>
          </a:p>
          <a:p>
            <a:pPr rtl="0" fontAlgn="base">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The system prompt and user message are sent to the GPT model. </a:t>
            </a:r>
          </a:p>
          <a:p>
            <a:pPr rtl="0" fontAlgn="base">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GPT generates a contextual reply based on its training in psychology, empathy, and conversational tone. </a:t>
            </a:r>
          </a:p>
          <a:p>
            <a:pPr rtl="0" fontAlgn="base">
              <a:buFont typeface="Arial" panose="020B0604020202020204" pitchFamily="34" charset="0"/>
              <a:buChar char="•"/>
            </a:pPr>
            <a:r>
              <a:rPr lang="en-US" sz="1400" b="0" i="0" dirty="0">
                <a:solidFill>
                  <a:schemeClr val="bg1"/>
                </a:solidFill>
                <a:effectLst/>
                <a:latin typeface="Times New Roman" panose="02020603050405020304" pitchFamily="18" charset="0"/>
                <a:cs typeface="Times New Roman" panose="02020603050405020304" pitchFamily="18" charset="0"/>
              </a:rPr>
              <a:t>The model does not diagnose, but it mimics supportive behavior. </a:t>
            </a:r>
          </a:p>
          <a:p>
            <a:pPr marL="0" indent="0">
              <a:buNone/>
            </a:pPr>
            <a:endParaRPr lang="en-US" sz="900" b="0" i="0" dirty="0">
              <a:solidFill>
                <a:schemeClr val="bg1"/>
              </a:solidFill>
              <a:effectLst/>
              <a:latin typeface="Times New Roman" panose="02020603050405020304" pitchFamily="18" charset="0"/>
              <a:cs typeface="Times New Roman" panose="02020603050405020304" pitchFamily="18" charset="0"/>
            </a:endParaRPr>
          </a:p>
          <a:p>
            <a:pPr marL="0" indent="0">
              <a:buNone/>
            </a:pPr>
            <a:endParaRPr lang="en-IN" sz="900" dirty="0">
              <a:solidFill>
                <a:schemeClr val="bg1"/>
              </a:solidFill>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8958701-09ED-0D12-E87D-B4CBEF779388}"/>
              </a:ext>
            </a:extLst>
          </p:cNvPr>
          <p:cNvSpPr txBox="1"/>
          <p:nvPr/>
        </p:nvSpPr>
        <p:spPr>
          <a:xfrm>
            <a:off x="6525453" y="6858000"/>
            <a:ext cx="5666547" cy="230832"/>
          </a:xfrm>
          <a:prstGeom prst="rect">
            <a:avLst/>
          </a:prstGeom>
          <a:noFill/>
        </p:spPr>
        <p:txBody>
          <a:bodyPr wrap="square" rtlCol="0">
            <a:spAutoFit/>
          </a:bodyPr>
          <a:lstStyle/>
          <a:p>
            <a:r>
              <a:rPr lang="en-GB" sz="900">
                <a:hlinkClick r:id="rId2" tooltip="https://medium.com/@andrewng/woebot-ai-for-mental-health-d0e8632b82ba"/>
              </a:rPr>
              <a:t>This Photo</a:t>
            </a:r>
            <a:r>
              <a:rPr lang="en-GB" sz="900"/>
              <a:t> by Unknown Author is licensed under </a:t>
            </a:r>
            <a:r>
              <a:rPr lang="en-GB" sz="900">
                <a:hlinkClick r:id="rId3" tooltip="https://creativecommons.org/licenses/by/3.0/"/>
              </a:rPr>
              <a:t>CC BY</a:t>
            </a:r>
            <a:endParaRPr lang="en-GB" sz="900"/>
          </a:p>
        </p:txBody>
      </p:sp>
      <p:pic>
        <p:nvPicPr>
          <p:cNvPr id="7" name="Picture 6" descr="A yellow robot with a heart on it&#10;&#10;AI-generated content may be incorrect.">
            <a:extLst>
              <a:ext uri="{FF2B5EF4-FFF2-40B4-BE49-F238E27FC236}">
                <a16:creationId xmlns:a16="http://schemas.microsoft.com/office/drawing/2014/main" id="{6363D1ED-C6AA-79D5-AB17-69AAB2471D8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10748" r="7030"/>
          <a:stretch/>
        </p:blipFill>
        <p:spPr>
          <a:xfrm>
            <a:off x="6096000" y="1507150"/>
            <a:ext cx="6019782" cy="3843701"/>
          </a:xfrm>
          <a:prstGeom prst="rect">
            <a:avLst/>
          </a:prstGeom>
        </p:spPr>
      </p:pic>
      <p:sp>
        <p:nvSpPr>
          <p:cNvPr id="8" name="TextBox 7">
            <a:extLst>
              <a:ext uri="{FF2B5EF4-FFF2-40B4-BE49-F238E27FC236}">
                <a16:creationId xmlns:a16="http://schemas.microsoft.com/office/drawing/2014/main" id="{4A211B19-F350-473C-E343-44FDA8CD599D}"/>
              </a:ext>
            </a:extLst>
          </p:cNvPr>
          <p:cNvSpPr txBox="1"/>
          <p:nvPr/>
        </p:nvSpPr>
        <p:spPr>
          <a:xfrm>
            <a:off x="281354" y="8246247"/>
            <a:ext cx="12192000" cy="230832"/>
          </a:xfrm>
          <a:prstGeom prst="rect">
            <a:avLst/>
          </a:prstGeom>
          <a:noFill/>
        </p:spPr>
        <p:txBody>
          <a:bodyPr wrap="square" rtlCol="0">
            <a:spAutoFit/>
          </a:bodyPr>
          <a:lstStyle/>
          <a:p>
            <a:r>
              <a:rPr lang="en-GB" sz="900">
                <a:hlinkClick r:id="rId2" tooltip="https://medium.com/@andrewng/woebot-ai-for-mental-health-d0e8632b82ba"/>
              </a:rPr>
              <a:t>This Photo</a:t>
            </a:r>
            <a:r>
              <a:rPr lang="en-GB" sz="900"/>
              <a:t> by Unknown Author is licensed under </a:t>
            </a:r>
            <a:r>
              <a:rPr lang="en-GB" sz="900">
                <a:hlinkClick r:id="rId3" tooltip="https://creativecommons.org/licenses/by/3.0/"/>
              </a:rPr>
              <a:t>CC BY</a:t>
            </a:r>
            <a:endParaRPr lang="en-GB" sz="900"/>
          </a:p>
        </p:txBody>
      </p:sp>
    </p:spTree>
    <p:extLst>
      <p:ext uri="{BB962C8B-B14F-4D97-AF65-F5344CB8AC3E}">
        <p14:creationId xmlns:p14="http://schemas.microsoft.com/office/powerpoint/2010/main" val="2049192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DBCD7E-A549-5437-B25C-14517BC3B8CA}"/>
            </a:ext>
          </a:extLst>
        </p:cNvPr>
        <p:cNvGrpSpPr/>
        <p:nvPr/>
      </p:nvGrpSpPr>
      <p:grpSpPr>
        <a:xfrm>
          <a:off x="0" y="0"/>
          <a:ext cx="0" cy="0"/>
          <a:chOff x="0" y="0"/>
          <a:chExt cx="0" cy="0"/>
        </a:xfrm>
      </p:grpSpPr>
      <p:sp>
        <p:nvSpPr>
          <p:cNvPr id="91" name="Rectangle 9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oogle Shape;157;p34">
            <a:extLst>
              <a:ext uri="{FF2B5EF4-FFF2-40B4-BE49-F238E27FC236}">
                <a16:creationId xmlns:a16="http://schemas.microsoft.com/office/drawing/2014/main" id="{E1813C95-73DE-A347-696E-79323373A616}"/>
              </a:ext>
            </a:extLst>
          </p:cNvPr>
          <p:cNvPicPr/>
          <p:nvPr/>
        </p:nvPicPr>
        <p:blipFill>
          <a:blip r:embed="rId2">
            <a:alphaModFix amt="50000"/>
            <a:extLst>
              <a:ext uri="{28A0092B-C50C-407E-A947-70E740481C1C}">
                <a14:useLocalDpi xmlns:a14="http://schemas.microsoft.com/office/drawing/2010/main" val="0"/>
              </a:ext>
            </a:extLst>
          </a:blip>
          <a:srcRect r="25"/>
          <a:stretch/>
        </p:blipFill>
        <p:spPr>
          <a:xfrm>
            <a:off x="20" y="10"/>
            <a:ext cx="12188930" cy="6857990"/>
          </a:xfrm>
          <a:prstGeom prst="rect">
            <a:avLst/>
          </a:prstGeom>
        </p:spPr>
      </p:pic>
      <p:sp>
        <p:nvSpPr>
          <p:cNvPr id="86" name="PlaceHolder 1">
            <a:extLst>
              <a:ext uri="{FF2B5EF4-FFF2-40B4-BE49-F238E27FC236}">
                <a16:creationId xmlns:a16="http://schemas.microsoft.com/office/drawing/2014/main" id="{28D76C53-9DF6-CD5F-A0C7-221F844B0624}"/>
              </a:ext>
            </a:extLst>
          </p:cNvPr>
          <p:cNvSpPr>
            <a:spLocks noGrp="1"/>
          </p:cNvSpPr>
          <p:nvPr>
            <p:ph type="title"/>
          </p:nvPr>
        </p:nvSpPr>
        <p:spPr>
          <a:xfrm>
            <a:off x="1524000" y="1122363"/>
            <a:ext cx="9144000" cy="3063240"/>
          </a:xfrm>
          <a:prstGeom prst="rect">
            <a:avLst/>
          </a:prstGeom>
        </p:spPr>
        <p:txBody>
          <a:bodyPr vert="horz" lIns="91440" tIns="45720" rIns="91440" bIns="45720" rtlCol="0" anchor="b">
            <a:normAutofit/>
          </a:bodyPr>
          <a:lstStyle/>
          <a:p>
            <a:pPr algn="ctr">
              <a:tabLst>
                <a:tab pos="0" algn="l"/>
              </a:tabLst>
            </a:pPr>
            <a:r>
              <a:rPr lang="en-US" sz="6600" b="1" spc="-1">
                <a:solidFill>
                  <a:schemeClr val="bg1"/>
                </a:solidFill>
              </a:rPr>
              <a:t>Personalized User Assistant</a:t>
            </a:r>
            <a:endParaRPr lang="en-US" sz="6600" spc="-1">
              <a:solidFill>
                <a:schemeClr val="bg1"/>
              </a:solidFill>
            </a:endParaRPr>
          </a:p>
        </p:txBody>
      </p:sp>
      <p:sp>
        <p:nvSpPr>
          <p:cNvPr id="9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38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6"/>
                                        </p:tgtEl>
                                        <p:attrNameLst>
                                          <p:attrName>style.visibility</p:attrName>
                                        </p:attrNameLst>
                                      </p:cBhvr>
                                      <p:to>
                                        <p:strVal val="visible"/>
                                      </p:to>
                                    </p:set>
                                    <p:animEffect transition="in" filter="fade">
                                      <p:cBhvr>
                                        <p:cTn id="7" dur="7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E71CA2C-8074-0B75-77A1-DB2180EF61A8}"/>
              </a:ext>
            </a:extLst>
          </p:cNvPr>
          <p:cNvSpPr>
            <a:spLocks noGrp="1"/>
          </p:cNvSpPr>
          <p:nvPr>
            <p:ph type="title"/>
          </p:nvPr>
        </p:nvSpPr>
        <p:spPr>
          <a:xfrm>
            <a:off x="1295400" y="669925"/>
            <a:ext cx="4800600" cy="1325563"/>
          </a:xfrm>
        </p:spPr>
        <p:txBody>
          <a:bodyPr anchor="b">
            <a:normAutofit/>
          </a:bodyPr>
          <a:lstStyle/>
          <a:p>
            <a:r>
              <a:rPr lang="en-US" b="1" i="0" dirty="0">
                <a:solidFill>
                  <a:schemeClr val="bg1"/>
                </a:solidFill>
                <a:effectLst/>
                <a:latin typeface="Times New Roman" panose="02020603050405020304" pitchFamily="18" charset="0"/>
                <a:cs typeface="Times New Roman" panose="02020603050405020304" pitchFamily="18" charset="0"/>
              </a:rPr>
              <a:t>Personalized User Assistant </a:t>
            </a:r>
            <a:r>
              <a:rPr lang="en-US" sz="2400" b="1" i="0" dirty="0">
                <a:solidFill>
                  <a:schemeClr val="bg1"/>
                </a:solidFill>
                <a:effectLst/>
                <a:latin typeface="Times New Roman" panose="02020603050405020304" pitchFamily="18" charset="0"/>
                <a:cs typeface="Times New Roman" panose="02020603050405020304" pitchFamily="18" charset="0"/>
              </a:rPr>
              <a:t>(S</a:t>
            </a:r>
            <a:r>
              <a:rPr lang="en-GB" sz="2400" dirty="0">
                <a:solidFill>
                  <a:schemeClr val="bg1"/>
                </a:solidFill>
                <a:latin typeface="Times New Roman" panose="02020603050405020304" pitchFamily="18" charset="0"/>
                <a:cs typeface="Times New Roman" panose="02020603050405020304" pitchFamily="18" charset="0"/>
              </a:rPr>
              <a:t>mart Partner)</a:t>
            </a:r>
            <a:endParaRPr lang="en-IN" dirty="0">
              <a:solidFill>
                <a:schemeClr val="bg1"/>
              </a:solidFill>
              <a:latin typeface="Times New Roman" panose="02020603050405020304" pitchFamily="18" charset="0"/>
              <a:cs typeface="Times New Roman" panose="02020603050405020304" pitchFamily="18" charset="0"/>
            </a:endParaRPr>
          </a:p>
        </p:txBody>
      </p:sp>
      <p:cxnSp>
        <p:nvCxnSpPr>
          <p:cNvPr id="36" name="Straight Connector 3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3A45E5-B681-2B55-7B7E-BF0F95808B95}"/>
              </a:ext>
            </a:extLst>
          </p:cNvPr>
          <p:cNvSpPr>
            <a:spLocks noGrp="1"/>
          </p:cNvSpPr>
          <p:nvPr>
            <p:ph idx="1"/>
          </p:nvPr>
        </p:nvSpPr>
        <p:spPr>
          <a:xfrm>
            <a:off x="1295400" y="2288833"/>
            <a:ext cx="4800600" cy="3711571"/>
          </a:xfrm>
        </p:spPr>
        <p:txBody>
          <a:bodyPr>
            <a:normAutofit/>
          </a:bodyPr>
          <a:lstStyle/>
          <a:p>
            <a:r>
              <a:rPr lang="en-US" sz="1700" b="0" i="0" dirty="0">
                <a:solidFill>
                  <a:schemeClr val="bg1"/>
                </a:solidFill>
                <a:effectLst/>
                <a:latin typeface="Times New Roman" panose="02020603050405020304" pitchFamily="18" charset="0"/>
                <a:cs typeface="Times New Roman" panose="02020603050405020304" pitchFamily="18" charset="0"/>
              </a:rPr>
              <a:t>Use Case: AI assistant to answer specific questions or provide tailored help. </a:t>
            </a:r>
          </a:p>
          <a:p>
            <a:pPr rtl="0" fontAlgn="base">
              <a:spcBef>
                <a:spcPts val="1200"/>
              </a:spcBef>
              <a:spcAft>
                <a:spcPts val="1200"/>
              </a:spcAft>
              <a:buNone/>
            </a:pPr>
            <a:endParaRPr lang="en-US" sz="1700" b="1" i="0" dirty="0">
              <a:solidFill>
                <a:schemeClr val="bg1"/>
              </a:solidFill>
              <a:effectLst/>
              <a:latin typeface="Aptos" panose="020B0004020202020204" pitchFamily="34" charset="0"/>
            </a:endParaRPr>
          </a:p>
          <a:p>
            <a:pPr rtl="0" fontAlgn="base">
              <a:spcBef>
                <a:spcPts val="1200"/>
              </a:spcBef>
              <a:spcAft>
                <a:spcPts val="1200"/>
              </a:spcAft>
              <a:buNone/>
            </a:pPr>
            <a:r>
              <a:rPr lang="en-US" sz="1700" b="1" i="0" dirty="0">
                <a:solidFill>
                  <a:schemeClr val="bg1"/>
                </a:solidFill>
                <a:effectLst/>
                <a:latin typeface="Aptos" panose="020B0004020202020204" pitchFamily="34" charset="0"/>
              </a:rPr>
              <a:t>Description:</a:t>
            </a:r>
            <a:r>
              <a:rPr lang="en-US" sz="1700" b="0" i="0" dirty="0">
                <a:solidFill>
                  <a:schemeClr val="bg1"/>
                </a:solidFill>
                <a:effectLst/>
                <a:latin typeface="Aptos" panose="020B0004020202020204" pitchFamily="34" charset="0"/>
              </a:rPr>
              <a:t> </a:t>
            </a:r>
            <a:endParaRPr lang="en-US" sz="1700" b="0" i="0" dirty="0">
              <a:solidFill>
                <a:schemeClr val="bg1"/>
              </a:solidFill>
              <a:effectLst/>
              <a:latin typeface="Segoe UI" panose="020B0502040204020203" pitchFamily="34" charset="0"/>
            </a:endParaRPr>
          </a:p>
          <a:p>
            <a:pPr rtl="0" fontAlgn="base">
              <a:spcBef>
                <a:spcPts val="1200"/>
              </a:spcBef>
              <a:spcAft>
                <a:spcPts val="1200"/>
              </a:spcAft>
            </a:pPr>
            <a:r>
              <a:rPr lang="en-US" sz="1700" b="0" i="0" dirty="0">
                <a:solidFill>
                  <a:schemeClr val="bg1"/>
                </a:solidFill>
                <a:effectLst/>
                <a:latin typeface="Times New Roman" panose="02020603050405020304" pitchFamily="18" charset="0"/>
                <a:cs typeface="Times New Roman" panose="02020603050405020304" pitchFamily="18" charset="0"/>
              </a:rPr>
              <a:t>Creating a Personalized User Assistant using a chatbot integrated with user-specific tools (e.g., calendars, search, reminders) </a:t>
            </a:r>
          </a:p>
          <a:p>
            <a:pPr rtl="0" fontAlgn="base">
              <a:spcBef>
                <a:spcPts val="1200"/>
              </a:spcBef>
              <a:spcAft>
                <a:spcPts val="1200"/>
              </a:spcAft>
            </a:pPr>
            <a:r>
              <a:rPr lang="en-US" sz="1700" dirty="0">
                <a:solidFill>
                  <a:schemeClr val="bg1"/>
                </a:solidFill>
                <a:latin typeface="Times New Roman" panose="02020603050405020304" pitchFamily="18" charset="0"/>
                <a:cs typeface="Times New Roman" panose="02020603050405020304" pitchFamily="18" charset="0"/>
              </a:rPr>
              <a:t>C</a:t>
            </a:r>
            <a:r>
              <a:rPr lang="en-US" sz="1700" b="0" i="0" dirty="0">
                <a:solidFill>
                  <a:schemeClr val="bg1"/>
                </a:solidFill>
                <a:effectLst/>
                <a:latin typeface="Times New Roman" panose="02020603050405020304" pitchFamily="18" charset="0"/>
                <a:cs typeface="Times New Roman" panose="02020603050405020304" pitchFamily="18" charset="0"/>
              </a:rPr>
              <a:t>ombining natural language processing with APIs and services like Google Calendar, Outlook, or a custom database. </a:t>
            </a:r>
          </a:p>
          <a:p>
            <a:pPr marL="0" indent="0">
              <a:buNone/>
            </a:pPr>
            <a:endParaRPr lang="en-IN" sz="1700" dirty="0">
              <a:solidFill>
                <a:schemeClr val="bg1"/>
              </a:solidFill>
            </a:endParaRPr>
          </a:p>
        </p:txBody>
      </p:sp>
      <p:cxnSp>
        <p:nvCxnSpPr>
          <p:cNvPr id="37" name="Straight Connector 36">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912AB7F7-A756-FF62-2C59-35406A493032}"/>
              </a:ext>
            </a:extLst>
          </p:cNvPr>
          <p:cNvGraphicFramePr>
            <a:graphicFrameLocks noGrp="1"/>
          </p:cNvGraphicFramePr>
          <p:nvPr>
            <p:extLst>
              <p:ext uri="{D42A27DB-BD31-4B8C-83A1-F6EECF244321}">
                <p14:modId xmlns:p14="http://schemas.microsoft.com/office/powerpoint/2010/main" val="3407639019"/>
              </p:ext>
            </p:extLst>
          </p:nvPr>
        </p:nvGraphicFramePr>
        <p:xfrm>
          <a:off x="6913674" y="1406643"/>
          <a:ext cx="4925193" cy="4399592"/>
        </p:xfrm>
        <a:graphic>
          <a:graphicData uri="http://schemas.openxmlformats.org/drawingml/2006/table">
            <a:tbl>
              <a:tblPr firstRow="1" bandRow="1">
                <a:tableStyleId>{8EC20E35-A176-4012-BC5E-935CFFF8708E}</a:tableStyleId>
              </a:tblPr>
              <a:tblGrid>
                <a:gridCol w="1873383">
                  <a:extLst>
                    <a:ext uri="{9D8B030D-6E8A-4147-A177-3AD203B41FA5}">
                      <a16:colId xmlns:a16="http://schemas.microsoft.com/office/drawing/2014/main" val="3741443716"/>
                    </a:ext>
                  </a:extLst>
                </a:gridCol>
                <a:gridCol w="3051810">
                  <a:extLst>
                    <a:ext uri="{9D8B030D-6E8A-4147-A177-3AD203B41FA5}">
                      <a16:colId xmlns:a16="http://schemas.microsoft.com/office/drawing/2014/main" val="3218011092"/>
                    </a:ext>
                  </a:extLst>
                </a:gridCol>
              </a:tblGrid>
              <a:tr h="373718">
                <a:tc>
                  <a:txBody>
                    <a:bodyPr/>
                    <a:lstStyle/>
                    <a:p>
                      <a:pPr algn="ctr" rtl="0" fontAlgn="base">
                        <a:lnSpc>
                          <a:spcPts val="1569"/>
                        </a:lnSpc>
                        <a:buNone/>
                      </a:pPr>
                      <a:r>
                        <a:rPr lang="en-US" sz="2200" b="1" dirty="0">
                          <a:effectLst/>
                        </a:rPr>
                        <a:t>Component</a:t>
                      </a:r>
                      <a:r>
                        <a:rPr lang="en-US" sz="2200" b="0" dirty="0">
                          <a:effectLst/>
                        </a:rPr>
                        <a:t> </a:t>
                      </a:r>
                      <a:endParaRPr lang="en-US" sz="2200" b="0" i="0" dirty="0">
                        <a:effectLst/>
                        <a:latin typeface="Times New Roman" panose="02020603050405020304" pitchFamily="18" charset="0"/>
                        <a:cs typeface="Times New Roman" panose="02020603050405020304" pitchFamily="18" charset="0"/>
                      </a:endParaRPr>
                    </a:p>
                  </a:txBody>
                  <a:tcPr marL="128411" marR="128411" marT="64206" marB="64206" anchor="ctr"/>
                </a:tc>
                <a:tc>
                  <a:txBody>
                    <a:bodyPr/>
                    <a:lstStyle/>
                    <a:p>
                      <a:pPr algn="ctr" rtl="0" fontAlgn="base">
                        <a:lnSpc>
                          <a:spcPts val="1569"/>
                        </a:lnSpc>
                        <a:buNone/>
                      </a:pPr>
                      <a:r>
                        <a:rPr lang="en-US" sz="2200" b="1">
                          <a:effectLst/>
                        </a:rPr>
                        <a:t>Purpose</a:t>
                      </a:r>
                      <a:r>
                        <a:rPr lang="en-US" sz="2200" b="0">
                          <a:effectLst/>
                        </a:rPr>
                        <a:t>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extLst>
                  <a:ext uri="{0D108BD9-81ED-4DB2-BD59-A6C34878D82A}">
                    <a16:rowId xmlns:a16="http://schemas.microsoft.com/office/drawing/2014/main" val="1038540122"/>
                  </a:ext>
                </a:extLst>
              </a:tr>
              <a:tr h="761551">
                <a:tc>
                  <a:txBody>
                    <a:bodyPr/>
                    <a:lstStyle/>
                    <a:p>
                      <a:pPr algn="l" rtl="0" fontAlgn="base">
                        <a:lnSpc>
                          <a:spcPts val="1569"/>
                        </a:lnSpc>
                        <a:buNone/>
                      </a:pPr>
                      <a:r>
                        <a:rPr lang="en-US" sz="2200" b="0">
                          <a:effectLst/>
                        </a:rPr>
                        <a:t>GPT Model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tc>
                  <a:txBody>
                    <a:bodyPr/>
                    <a:lstStyle/>
                    <a:p>
                      <a:pPr algn="l" rtl="0" fontAlgn="base">
                        <a:lnSpc>
                          <a:spcPts val="1569"/>
                        </a:lnSpc>
                        <a:buNone/>
                      </a:pPr>
                      <a:r>
                        <a:rPr lang="en-US" sz="2200" b="0">
                          <a:effectLst/>
                        </a:rPr>
                        <a:t>Understands and responds to natural language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extLst>
                  <a:ext uri="{0D108BD9-81ED-4DB2-BD59-A6C34878D82A}">
                    <a16:rowId xmlns:a16="http://schemas.microsoft.com/office/drawing/2014/main" val="2749133396"/>
                  </a:ext>
                </a:extLst>
              </a:tr>
              <a:tr h="1149385">
                <a:tc>
                  <a:txBody>
                    <a:bodyPr/>
                    <a:lstStyle/>
                    <a:p>
                      <a:pPr algn="l" rtl="0" fontAlgn="base">
                        <a:lnSpc>
                          <a:spcPts val="1569"/>
                        </a:lnSpc>
                        <a:buNone/>
                      </a:pPr>
                      <a:r>
                        <a:rPr lang="en-US" sz="2200" b="0">
                          <a:effectLst/>
                        </a:rPr>
                        <a:t>Calendar API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tc>
                  <a:txBody>
                    <a:bodyPr/>
                    <a:lstStyle/>
                    <a:p>
                      <a:pPr algn="l" rtl="0" fontAlgn="base">
                        <a:lnSpc>
                          <a:spcPts val="1569"/>
                        </a:lnSpc>
                        <a:buNone/>
                      </a:pPr>
                      <a:r>
                        <a:rPr lang="en-US" sz="2200" b="0">
                          <a:effectLst/>
                        </a:rPr>
                        <a:t>Accesses and modifies user's schedule (e.g., Google Calendar API)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extLst>
                  <a:ext uri="{0D108BD9-81ED-4DB2-BD59-A6C34878D82A}">
                    <a16:rowId xmlns:a16="http://schemas.microsoft.com/office/drawing/2014/main" val="1914933554"/>
                  </a:ext>
                </a:extLst>
              </a:tr>
              <a:tr h="1149385">
                <a:tc>
                  <a:txBody>
                    <a:bodyPr/>
                    <a:lstStyle/>
                    <a:p>
                      <a:pPr algn="l" rtl="0" fontAlgn="base">
                        <a:lnSpc>
                          <a:spcPts val="1569"/>
                        </a:lnSpc>
                        <a:buNone/>
                      </a:pPr>
                      <a:r>
                        <a:rPr lang="en-US" sz="2200" b="0">
                          <a:effectLst/>
                        </a:rPr>
                        <a:t>Search Integration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tc>
                  <a:txBody>
                    <a:bodyPr/>
                    <a:lstStyle/>
                    <a:p>
                      <a:pPr algn="l" rtl="0" fontAlgn="base">
                        <a:lnSpc>
                          <a:spcPts val="1569"/>
                        </a:lnSpc>
                        <a:buNone/>
                      </a:pPr>
                      <a:r>
                        <a:rPr lang="en-US" sz="2200" b="0" dirty="0">
                          <a:effectLst/>
                        </a:rPr>
                        <a:t>Fetches real-time data (e.g., using Google/Bing API or internal engine) </a:t>
                      </a:r>
                      <a:endParaRPr lang="en-US" sz="2200" b="0" i="0" dirty="0">
                        <a:effectLst/>
                        <a:latin typeface="Times New Roman" panose="02020603050405020304" pitchFamily="18" charset="0"/>
                        <a:cs typeface="Times New Roman" panose="02020603050405020304" pitchFamily="18" charset="0"/>
                      </a:endParaRPr>
                    </a:p>
                  </a:txBody>
                  <a:tcPr marL="128411" marR="128411" marT="64206" marB="64206" anchor="ctr"/>
                </a:tc>
                <a:extLst>
                  <a:ext uri="{0D108BD9-81ED-4DB2-BD59-A6C34878D82A}">
                    <a16:rowId xmlns:a16="http://schemas.microsoft.com/office/drawing/2014/main" val="2317509681"/>
                  </a:ext>
                </a:extLst>
              </a:tr>
              <a:tr h="955468">
                <a:tc>
                  <a:txBody>
                    <a:bodyPr/>
                    <a:lstStyle/>
                    <a:p>
                      <a:pPr algn="l" rtl="0" fontAlgn="base">
                        <a:lnSpc>
                          <a:spcPts val="1569"/>
                        </a:lnSpc>
                        <a:buNone/>
                      </a:pPr>
                      <a:r>
                        <a:rPr lang="en-US" sz="2200" b="0">
                          <a:effectLst/>
                        </a:rPr>
                        <a:t>Backend Logic </a:t>
                      </a:r>
                      <a:endParaRPr lang="en-US" sz="2200" b="0" i="0">
                        <a:effectLst/>
                        <a:latin typeface="Times New Roman" panose="02020603050405020304" pitchFamily="18" charset="0"/>
                        <a:cs typeface="Times New Roman" panose="02020603050405020304" pitchFamily="18" charset="0"/>
                      </a:endParaRPr>
                    </a:p>
                  </a:txBody>
                  <a:tcPr marL="128411" marR="128411" marT="64206" marB="64206" anchor="ctr"/>
                </a:tc>
                <a:tc>
                  <a:txBody>
                    <a:bodyPr/>
                    <a:lstStyle/>
                    <a:p>
                      <a:pPr algn="l" rtl="0" fontAlgn="base">
                        <a:lnSpc>
                          <a:spcPts val="1569"/>
                        </a:lnSpc>
                        <a:buNone/>
                      </a:pPr>
                      <a:r>
                        <a:rPr lang="en-US" sz="2200" b="0" dirty="0">
                          <a:effectLst/>
                        </a:rPr>
                        <a:t>Connects user requests to services, handles authentication </a:t>
                      </a:r>
                      <a:endParaRPr lang="en-US" sz="2200" b="0" i="0" dirty="0">
                        <a:effectLst/>
                        <a:latin typeface="Times New Roman" panose="02020603050405020304" pitchFamily="18" charset="0"/>
                        <a:cs typeface="Times New Roman" panose="02020603050405020304" pitchFamily="18" charset="0"/>
                      </a:endParaRPr>
                    </a:p>
                  </a:txBody>
                  <a:tcPr marL="128411" marR="128411" marT="64206" marB="64206" anchor="ctr"/>
                </a:tc>
                <a:extLst>
                  <a:ext uri="{0D108BD9-81ED-4DB2-BD59-A6C34878D82A}">
                    <a16:rowId xmlns:a16="http://schemas.microsoft.com/office/drawing/2014/main" val="1258956150"/>
                  </a:ext>
                </a:extLst>
              </a:tr>
            </a:tbl>
          </a:graphicData>
        </a:graphic>
      </p:graphicFrame>
    </p:spTree>
    <p:extLst>
      <p:ext uri="{BB962C8B-B14F-4D97-AF65-F5344CB8AC3E}">
        <p14:creationId xmlns:p14="http://schemas.microsoft.com/office/powerpoint/2010/main" val="255653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2" name="Oval 61">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F131F16-5F02-AC55-E3FA-C10675AD32B3}"/>
              </a:ext>
            </a:extLst>
          </p:cNvPr>
          <p:cNvSpPr>
            <a:spLocks noGrp="1"/>
          </p:cNvSpPr>
          <p:nvPr>
            <p:ph type="title"/>
          </p:nvPr>
        </p:nvSpPr>
        <p:spPr>
          <a:xfrm>
            <a:off x="630936" y="630936"/>
            <a:ext cx="5032941" cy="699068"/>
          </a:xfrm>
          <a:noFill/>
        </p:spPr>
        <p:txBody>
          <a:bodyPr vert="horz" lIns="91440" tIns="45720" rIns="91440" bIns="45720" rtlCol="0" anchor="t">
            <a:normAutofit fontScale="90000"/>
          </a:bodyPr>
          <a:lstStyle/>
          <a:p>
            <a:r>
              <a:rPr lang="en-US" sz="4800" b="1" i="0" kern="1200" dirty="0">
                <a:solidFill>
                  <a:schemeClr val="bg1"/>
                </a:solidFill>
                <a:effectLst/>
                <a:latin typeface="+mj-lt"/>
                <a:ea typeface="+mj-ea"/>
                <a:cs typeface="+mj-cs"/>
              </a:rPr>
              <a:t>System Design</a:t>
            </a:r>
            <a:r>
              <a:rPr lang="en-US" sz="4800" b="0" i="0" kern="1200" dirty="0">
                <a:solidFill>
                  <a:schemeClr val="bg1"/>
                </a:solidFill>
                <a:effectLst/>
                <a:latin typeface="+mj-lt"/>
                <a:ea typeface="+mj-ea"/>
                <a:cs typeface="+mj-cs"/>
              </a:rPr>
              <a:t> </a:t>
            </a:r>
            <a:endParaRPr lang="en-US" sz="4800" kern="1200" dirty="0">
              <a:solidFill>
                <a:schemeClr val="bg1"/>
              </a:solidFill>
              <a:latin typeface="+mj-lt"/>
              <a:ea typeface="+mj-ea"/>
              <a:cs typeface="+mj-cs"/>
            </a:endParaRPr>
          </a:p>
        </p:txBody>
      </p:sp>
      <p:sp>
        <p:nvSpPr>
          <p:cNvPr id="3" name="Content Placeholder 2">
            <a:extLst>
              <a:ext uri="{FF2B5EF4-FFF2-40B4-BE49-F238E27FC236}">
                <a16:creationId xmlns:a16="http://schemas.microsoft.com/office/drawing/2014/main" id="{4BFC6760-09D8-7E51-2015-0C8DF09038F8}"/>
              </a:ext>
            </a:extLst>
          </p:cNvPr>
          <p:cNvSpPr>
            <a:spLocks noGrp="1"/>
          </p:cNvSpPr>
          <p:nvPr>
            <p:ph sz="half" idx="1"/>
          </p:nvPr>
        </p:nvSpPr>
        <p:spPr>
          <a:xfrm>
            <a:off x="843000" y="1654413"/>
            <a:ext cx="8572759" cy="2304809"/>
          </a:xfrm>
          <a:noFill/>
        </p:spPr>
        <p:txBody>
          <a:bodyPr vert="horz" lIns="91440" tIns="45720" rIns="91440" bIns="45720" rtlCol="0" anchor="t">
            <a:normAutofit lnSpcReduction="10000"/>
          </a:bodyPr>
          <a:lstStyle/>
          <a:p>
            <a:pPr marL="0" indent="0" fontAlgn="base">
              <a:buNone/>
            </a:pPr>
            <a:r>
              <a:rPr lang="en-US" sz="1600" b="1" i="0" dirty="0">
                <a:solidFill>
                  <a:schemeClr val="bg1"/>
                </a:solidFill>
                <a:effectLst/>
              </a:rPr>
              <a:t>Output:</a:t>
            </a:r>
            <a:r>
              <a:rPr lang="en-US" sz="1600" b="0" i="0" dirty="0">
                <a:solidFill>
                  <a:schemeClr val="bg1"/>
                </a:solidFill>
                <a:effectLst/>
              </a:rPr>
              <a:t> </a:t>
            </a:r>
          </a:p>
          <a:p>
            <a:pPr fontAlgn="base"/>
            <a:r>
              <a:rPr lang="en-US" sz="1400" b="0" i="0" dirty="0">
                <a:solidFill>
                  <a:srgbClr val="FF0000"/>
                </a:solidFill>
                <a:effectLst/>
              </a:rPr>
              <a:t>User: </a:t>
            </a:r>
            <a:r>
              <a:rPr lang="en-US" sz="1400" b="0" i="0" dirty="0">
                <a:solidFill>
                  <a:schemeClr val="bg1"/>
                </a:solidFill>
                <a:effectLst/>
              </a:rPr>
              <a:t>Do I have anything scheduled for tomorrow? </a:t>
            </a:r>
          </a:p>
          <a:p>
            <a:pPr fontAlgn="base"/>
            <a:r>
              <a:rPr lang="en-US" sz="1400" b="0" i="0" dirty="0">
                <a:solidFill>
                  <a:srgbClr val="FF0000"/>
                </a:solidFill>
                <a:effectLst/>
              </a:rPr>
              <a:t>Assistant:</a:t>
            </a:r>
            <a:r>
              <a:rPr lang="en-US" sz="1400" b="0" i="0" dirty="0">
                <a:solidFill>
                  <a:schemeClr val="bg1"/>
                </a:solidFill>
                <a:effectLst/>
              </a:rPr>
              <a:t> Yes! You have a team sync at 10 AM and a product review meeting at 3 PM. Do you want to set a reminder?</a:t>
            </a:r>
          </a:p>
          <a:p>
            <a:pPr marL="0" indent="0" fontAlgn="base">
              <a:spcBef>
                <a:spcPts val="1405"/>
              </a:spcBef>
              <a:spcAft>
                <a:spcPts val="1405"/>
              </a:spcAft>
              <a:buNone/>
            </a:pPr>
            <a:r>
              <a:rPr lang="en-US" sz="1600" b="1" i="0" dirty="0">
                <a:solidFill>
                  <a:schemeClr val="bg1"/>
                </a:solidFill>
                <a:effectLst/>
              </a:rPr>
              <a:t>Application</a:t>
            </a:r>
            <a:r>
              <a:rPr lang="en-US" sz="1200" b="1" i="0" dirty="0">
                <a:solidFill>
                  <a:schemeClr val="bg1"/>
                </a:solidFill>
                <a:effectLst/>
              </a:rPr>
              <a:t>:</a:t>
            </a:r>
            <a:r>
              <a:rPr lang="en-US" sz="1200" b="0" i="0" dirty="0">
                <a:solidFill>
                  <a:schemeClr val="bg1"/>
                </a:solidFill>
                <a:effectLst/>
              </a:rPr>
              <a:t> </a:t>
            </a:r>
          </a:p>
          <a:p>
            <a:pPr fontAlgn="base"/>
            <a:r>
              <a:rPr lang="en-US" sz="1600" b="0" i="0" dirty="0">
                <a:solidFill>
                  <a:schemeClr val="bg1"/>
                </a:solidFill>
                <a:effectLst/>
              </a:rPr>
              <a:t>Acts like a virtual tutor, FAQ bot, or career advisor. </a:t>
            </a:r>
          </a:p>
          <a:p>
            <a:pPr fontAlgn="base"/>
            <a:r>
              <a:rPr lang="en-US" sz="1600" b="0" i="0" dirty="0">
                <a:solidFill>
                  <a:schemeClr val="bg1"/>
                </a:solidFill>
                <a:effectLst/>
              </a:rPr>
              <a:t>Used in university portals, recruiting tools, or learning platforms. </a:t>
            </a:r>
          </a:p>
          <a:p>
            <a:endParaRPr lang="en-US" sz="1100" dirty="0">
              <a:solidFill>
                <a:schemeClr val="bg1"/>
              </a:solidFill>
            </a:endParaRPr>
          </a:p>
        </p:txBody>
      </p:sp>
      <p:sp>
        <p:nvSpPr>
          <p:cNvPr id="78" name="Rectangle 7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0" name="Straight Connector 8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80" name="Straight Connector 7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black background with white rectangles and black text&#10;&#10;AI-generated content may be incorrect.">
            <a:extLst>
              <a:ext uri="{FF2B5EF4-FFF2-40B4-BE49-F238E27FC236}">
                <a16:creationId xmlns:a16="http://schemas.microsoft.com/office/drawing/2014/main" id="{20E1ECF6-741E-6552-0B96-389EC8E38F5C}"/>
              </a:ext>
            </a:extLst>
          </p:cNvPr>
          <p:cNvPicPr>
            <a:picLocks noGrp="1" noChangeAspect="1"/>
          </p:cNvPicPr>
          <p:nvPr>
            <p:ph sz="half" idx="2"/>
          </p:nvPr>
        </p:nvPicPr>
        <p:blipFill>
          <a:blip r:embed="rId2"/>
          <a:stretch>
            <a:fillRect/>
          </a:stretch>
        </p:blipFill>
        <p:spPr>
          <a:xfrm>
            <a:off x="637685" y="4021857"/>
            <a:ext cx="10843065" cy="2548122"/>
          </a:xfrm>
          <a:prstGeom prst="rect">
            <a:avLst/>
          </a:prstGeom>
        </p:spPr>
      </p:pic>
      <p:grpSp>
        <p:nvGrpSpPr>
          <p:cNvPr id="85" name="Group 84">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86" name="Straight Connector 85">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Arrow: Right 3">
            <a:extLst>
              <a:ext uri="{FF2B5EF4-FFF2-40B4-BE49-F238E27FC236}">
                <a16:creationId xmlns:a16="http://schemas.microsoft.com/office/drawing/2014/main" id="{4C82CEDB-8096-7EA4-6491-74019418BD95}"/>
              </a:ext>
            </a:extLst>
          </p:cNvPr>
          <p:cNvSpPr/>
          <p:nvPr/>
        </p:nvSpPr>
        <p:spPr>
          <a:xfrm>
            <a:off x="2302185" y="4517860"/>
            <a:ext cx="703385" cy="24060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E31792D7-2512-6C80-2D73-1D29508F2ACB}"/>
              </a:ext>
            </a:extLst>
          </p:cNvPr>
          <p:cNvSpPr/>
          <p:nvPr/>
        </p:nvSpPr>
        <p:spPr>
          <a:xfrm>
            <a:off x="5607382" y="4517860"/>
            <a:ext cx="703385" cy="24060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Right 6">
            <a:extLst>
              <a:ext uri="{FF2B5EF4-FFF2-40B4-BE49-F238E27FC236}">
                <a16:creationId xmlns:a16="http://schemas.microsoft.com/office/drawing/2014/main" id="{0353A0BA-5DF7-1B8D-FDE5-B6274577BFA9}"/>
              </a:ext>
            </a:extLst>
          </p:cNvPr>
          <p:cNvSpPr/>
          <p:nvPr/>
        </p:nvSpPr>
        <p:spPr>
          <a:xfrm rot="5400000">
            <a:off x="6807165" y="5310235"/>
            <a:ext cx="703385" cy="240605"/>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A904E234-564F-CF44-6B10-94DB69E1ACAF}"/>
              </a:ext>
            </a:extLst>
          </p:cNvPr>
          <p:cNvSpPr/>
          <p:nvPr/>
        </p:nvSpPr>
        <p:spPr>
          <a:xfrm>
            <a:off x="8426567" y="4515414"/>
            <a:ext cx="943970" cy="324533"/>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EB9A6F1A-56CB-BC07-366A-C2CF30C79BA8}"/>
              </a:ext>
            </a:extLst>
          </p:cNvPr>
          <p:cNvCxnSpPr>
            <a:cxnSpLocks/>
          </p:cNvCxnSpPr>
          <p:nvPr/>
        </p:nvCxnSpPr>
        <p:spPr>
          <a:xfrm>
            <a:off x="630936" y="1225899"/>
            <a:ext cx="408897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7086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1685CB-60D7-D29A-A5F7-F20A3157B4E2}"/>
            </a:ext>
          </a:extLst>
        </p:cNvPr>
        <p:cNvGrpSpPr/>
        <p:nvPr/>
      </p:nvGrpSpPr>
      <p:grpSpPr>
        <a:xfrm>
          <a:off x="0" y="0"/>
          <a:ext cx="0" cy="0"/>
          <a:chOff x="0" y="0"/>
          <a:chExt cx="0" cy="0"/>
        </a:xfrm>
      </p:grpSpPr>
      <p:sp>
        <p:nvSpPr>
          <p:cNvPr id="91" name="Rectangle 9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oogle Shape;157;p34">
            <a:extLst>
              <a:ext uri="{FF2B5EF4-FFF2-40B4-BE49-F238E27FC236}">
                <a16:creationId xmlns:a16="http://schemas.microsoft.com/office/drawing/2014/main" id="{39A1DF17-7D1A-6454-D8BB-F31587579D83}"/>
              </a:ext>
            </a:extLst>
          </p:cNvPr>
          <p:cNvPicPr/>
          <p:nvPr/>
        </p:nvPicPr>
        <p:blipFill>
          <a:blip r:embed="rId2">
            <a:alphaModFix amt="50000"/>
            <a:extLst>
              <a:ext uri="{28A0092B-C50C-407E-A947-70E740481C1C}">
                <a14:useLocalDpi xmlns:a14="http://schemas.microsoft.com/office/drawing/2010/main" val="0"/>
              </a:ext>
            </a:extLst>
          </a:blip>
          <a:srcRect t="3077" r="-1" b="3149"/>
          <a:stretch/>
        </p:blipFill>
        <p:spPr>
          <a:xfrm>
            <a:off x="20" y="10"/>
            <a:ext cx="12188930" cy="6857990"/>
          </a:xfrm>
          <a:prstGeom prst="rect">
            <a:avLst/>
          </a:prstGeom>
        </p:spPr>
      </p:pic>
      <p:sp>
        <p:nvSpPr>
          <p:cNvPr id="86" name="PlaceHolder 1">
            <a:extLst>
              <a:ext uri="{FF2B5EF4-FFF2-40B4-BE49-F238E27FC236}">
                <a16:creationId xmlns:a16="http://schemas.microsoft.com/office/drawing/2014/main" id="{0E0EACDF-D13C-344A-84E6-81B4789C188E}"/>
              </a:ext>
            </a:extLst>
          </p:cNvPr>
          <p:cNvSpPr>
            <a:spLocks noGrp="1"/>
          </p:cNvSpPr>
          <p:nvPr>
            <p:ph type="title"/>
          </p:nvPr>
        </p:nvSpPr>
        <p:spPr>
          <a:xfrm>
            <a:off x="1524000" y="1122363"/>
            <a:ext cx="9144000" cy="3063240"/>
          </a:xfrm>
          <a:prstGeom prst="rect">
            <a:avLst/>
          </a:prstGeom>
        </p:spPr>
        <p:txBody>
          <a:bodyPr vert="horz" lIns="91440" tIns="45720" rIns="91440" bIns="45720" rtlCol="0" anchor="b">
            <a:normAutofit/>
          </a:bodyPr>
          <a:lstStyle/>
          <a:p>
            <a:pPr algn="ctr">
              <a:tabLst>
                <a:tab pos="0" algn="l"/>
              </a:tabLst>
            </a:pPr>
            <a:r>
              <a:rPr lang="en-US" sz="6600" b="1" spc="-1">
                <a:solidFill>
                  <a:schemeClr val="bg1"/>
                </a:solidFill>
              </a:rPr>
              <a:t>AI Text Summarizer</a:t>
            </a:r>
            <a:endParaRPr lang="en-US" sz="6600" spc="-1">
              <a:solidFill>
                <a:schemeClr val="bg1"/>
              </a:solidFill>
            </a:endParaRPr>
          </a:p>
        </p:txBody>
      </p:sp>
      <p:sp>
        <p:nvSpPr>
          <p:cNvPr id="9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6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6"/>
                                        </p:tgtEl>
                                        <p:attrNameLst>
                                          <p:attrName>style.visibility</p:attrName>
                                        </p:attrNameLst>
                                      </p:cBhvr>
                                      <p:to>
                                        <p:strVal val="visible"/>
                                      </p:to>
                                    </p:set>
                                    <p:animEffect transition="in" filter="fade">
                                      <p:cBhvr>
                                        <p:cTn id="7"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0DE2536-D4DC-1F9F-3664-91870BDFED01}"/>
              </a:ext>
            </a:extLst>
          </p:cNvPr>
          <p:cNvSpPr>
            <a:spLocks noGrp="1"/>
          </p:cNvSpPr>
          <p:nvPr>
            <p:ph type="title"/>
          </p:nvPr>
        </p:nvSpPr>
        <p:spPr>
          <a:xfrm>
            <a:off x="838200" y="448721"/>
            <a:ext cx="5523271" cy="1222755"/>
          </a:xfrm>
        </p:spPr>
        <p:txBody>
          <a:bodyPr anchor="b">
            <a:normAutofit/>
          </a:bodyPr>
          <a:lstStyle/>
          <a:p>
            <a:r>
              <a:rPr lang="en-US" sz="3800" b="1" i="0" dirty="0">
                <a:solidFill>
                  <a:schemeClr val="bg1"/>
                </a:solidFill>
                <a:effectLst/>
                <a:latin typeface="Times New Roman" panose="02020603050405020304" pitchFamily="18" charset="0"/>
                <a:cs typeface="Times New Roman" panose="02020603050405020304" pitchFamily="18" charset="0"/>
              </a:rPr>
              <a:t> AI Text Summarizer</a:t>
            </a:r>
            <a:r>
              <a:rPr lang="en-US" sz="3800" b="0" i="0" dirty="0">
                <a:solidFill>
                  <a:schemeClr val="bg1"/>
                </a:solidFill>
                <a:effectLst/>
                <a:latin typeface="Times New Roman" panose="02020603050405020304" pitchFamily="18" charset="0"/>
                <a:cs typeface="Times New Roman" panose="02020603050405020304" pitchFamily="18" charset="0"/>
              </a:rPr>
              <a:t>  </a:t>
            </a:r>
            <a:r>
              <a:rPr lang="en-US" sz="2200" b="0" i="0" dirty="0">
                <a:solidFill>
                  <a:schemeClr val="bg1"/>
                </a:solidFill>
                <a:effectLst/>
                <a:latin typeface="Times New Roman" panose="02020603050405020304" pitchFamily="18" charset="0"/>
                <a:cs typeface="Times New Roman" panose="02020603050405020304" pitchFamily="18" charset="0"/>
              </a:rPr>
              <a:t>(Deleting noises)</a:t>
            </a:r>
            <a:endParaRPr lang="en-IN" sz="3800" dirty="0">
              <a:solidFill>
                <a:schemeClr val="bg1"/>
              </a:solidFill>
              <a:latin typeface="Times New Roman" panose="02020603050405020304" pitchFamily="18" charset="0"/>
              <a:cs typeface="Times New Roman" panose="02020603050405020304" pitchFamily="18" charset="0"/>
            </a:endParaRPr>
          </a:p>
        </p:txBody>
      </p:sp>
      <p:cxnSp>
        <p:nvCxnSpPr>
          <p:cNvPr id="1043" name="Straight Connector 104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1946E2-C783-7CFC-8325-2C2525E0B362}"/>
              </a:ext>
            </a:extLst>
          </p:cNvPr>
          <p:cNvSpPr>
            <a:spLocks noGrp="1"/>
          </p:cNvSpPr>
          <p:nvPr>
            <p:ph idx="1"/>
          </p:nvPr>
        </p:nvSpPr>
        <p:spPr>
          <a:xfrm>
            <a:off x="897768" y="1909193"/>
            <a:ext cx="9663049" cy="3416434"/>
          </a:xfrm>
        </p:spPr>
        <p:txBody>
          <a:bodyPr>
            <a:normAutofit fontScale="92500" lnSpcReduction="10000"/>
          </a:bodyPr>
          <a:lstStyle/>
          <a:p>
            <a:pPr rtl="0" fontAlgn="base">
              <a:spcBef>
                <a:spcPts val="1200"/>
              </a:spcBef>
              <a:spcAft>
                <a:spcPts val="1200"/>
              </a:spcAft>
              <a:buNone/>
            </a:pPr>
            <a:r>
              <a:rPr lang="en-US" sz="1600" b="1" i="0" dirty="0">
                <a:solidFill>
                  <a:srgbClr val="FF0000"/>
                </a:solidFill>
                <a:effectLst/>
                <a:latin typeface="Times New Roman" panose="02020603050405020304" pitchFamily="18" charset="0"/>
                <a:cs typeface="Times New Roman" panose="02020603050405020304" pitchFamily="18" charset="0"/>
              </a:rPr>
              <a:t>Use Case: </a:t>
            </a:r>
            <a:r>
              <a:rPr lang="en-US" sz="1600" b="0" i="0" dirty="0">
                <a:solidFill>
                  <a:schemeClr val="bg1"/>
                </a:solidFill>
                <a:effectLst/>
                <a:latin typeface="Times New Roman" panose="02020603050405020304" pitchFamily="18" charset="0"/>
                <a:cs typeface="Times New Roman" panose="02020603050405020304" pitchFamily="18" charset="0"/>
              </a:rPr>
              <a:t>Summarizing long texts, articles, or reports into concise insights. </a:t>
            </a:r>
          </a:p>
          <a:p>
            <a:pPr rtl="0" fontAlgn="base">
              <a:spcBef>
                <a:spcPts val="1200"/>
              </a:spcBef>
              <a:spcAft>
                <a:spcPts val="1200"/>
              </a:spcAft>
            </a:pPr>
            <a:r>
              <a:rPr lang="en-US" sz="1600" b="0" i="0" dirty="0">
                <a:solidFill>
                  <a:schemeClr val="bg1"/>
                </a:solidFill>
                <a:effectLst/>
                <a:latin typeface="Times New Roman" panose="02020603050405020304" pitchFamily="18" charset="0"/>
                <a:cs typeface="Times New Roman" panose="02020603050405020304" pitchFamily="18" charset="0"/>
              </a:rPr>
              <a:t>Description: AI text summarization is the process of using artificial intelligence to automatically generate a concise and coherent version of a longer document. </a:t>
            </a:r>
          </a:p>
          <a:p>
            <a:pPr rtl="0" fontAlgn="base">
              <a:spcBef>
                <a:spcPts val="1200"/>
              </a:spcBef>
              <a:spcAft>
                <a:spcPts val="1200"/>
              </a:spcAft>
            </a:pPr>
            <a:r>
              <a:rPr lang="en-US" sz="1600" b="0" i="0" dirty="0">
                <a:solidFill>
                  <a:schemeClr val="bg1"/>
                </a:solidFill>
                <a:effectLst/>
                <a:latin typeface="Times New Roman" panose="02020603050405020304" pitchFamily="18" charset="0"/>
                <a:cs typeface="Times New Roman" panose="02020603050405020304" pitchFamily="18" charset="0"/>
              </a:rPr>
              <a:t>This technology is crucial in an age of information overload, helping users quickly digest large volumes of content. AI summarizers use natural language processing (NLP) techniques to identify key points and eliminate redundant information. </a:t>
            </a:r>
          </a:p>
          <a:p>
            <a:pPr marL="0" indent="0" rtl="0" fontAlgn="base">
              <a:spcBef>
                <a:spcPts val="1200"/>
              </a:spcBef>
              <a:spcAft>
                <a:spcPts val="1200"/>
              </a:spcAft>
              <a:buNone/>
            </a:pPr>
            <a:r>
              <a:rPr lang="en-US" sz="1600" b="1" i="0" dirty="0">
                <a:solidFill>
                  <a:schemeClr val="bg1"/>
                </a:solidFill>
                <a:effectLst/>
                <a:latin typeface="Times New Roman" panose="02020603050405020304" pitchFamily="18" charset="0"/>
                <a:cs typeface="Times New Roman" panose="02020603050405020304" pitchFamily="18" charset="0"/>
              </a:rPr>
              <a:t>Types of Text Summarization </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fontAlgn="base"/>
            <a:r>
              <a:rPr lang="en-US" sz="1600" b="0" i="0" u="sng" dirty="0">
                <a:solidFill>
                  <a:schemeClr val="bg1"/>
                </a:solidFill>
                <a:effectLst/>
                <a:latin typeface="Times New Roman" panose="02020603050405020304" pitchFamily="18" charset="0"/>
                <a:cs typeface="Times New Roman" panose="02020603050405020304" pitchFamily="18" charset="0"/>
              </a:rPr>
              <a:t>Extractive summarization</a:t>
            </a:r>
            <a:r>
              <a:rPr lang="en-US" sz="1600" b="0" i="0" dirty="0">
                <a:solidFill>
                  <a:schemeClr val="bg1"/>
                </a:solidFill>
                <a:effectLst/>
                <a:latin typeface="Times New Roman" panose="02020603050405020304" pitchFamily="18" charset="0"/>
                <a:cs typeface="Times New Roman" panose="02020603050405020304" pitchFamily="18" charset="0"/>
              </a:rPr>
              <a:t>: Selects and compiles important sentences or phrases directly from the source text. </a:t>
            </a:r>
          </a:p>
          <a:p>
            <a:pPr rtl="0" fontAlgn="base">
              <a:buFont typeface="Arial" panose="020B0604020202020204" pitchFamily="34" charset="0"/>
              <a:buChar char="•"/>
            </a:pPr>
            <a:r>
              <a:rPr lang="en-US" sz="1600" b="0" i="0" u="sng" dirty="0">
                <a:solidFill>
                  <a:schemeClr val="bg1"/>
                </a:solidFill>
                <a:effectLst/>
                <a:latin typeface="Times New Roman" panose="02020603050405020304" pitchFamily="18" charset="0"/>
                <a:cs typeface="Times New Roman" panose="02020603050405020304" pitchFamily="18" charset="0"/>
              </a:rPr>
              <a:t>Abstractive Summarization: </a:t>
            </a:r>
            <a:r>
              <a:rPr lang="en-US" sz="1600" b="0" i="0" dirty="0">
                <a:solidFill>
                  <a:schemeClr val="bg1"/>
                </a:solidFill>
                <a:effectLst/>
                <a:latin typeface="Times New Roman" panose="02020603050405020304" pitchFamily="18" charset="0"/>
                <a:cs typeface="Times New Roman" panose="02020603050405020304" pitchFamily="18" charset="0"/>
              </a:rPr>
              <a:t>Generates new sentences that convey the most critical information, using paraphrasing and language generation techniques</a:t>
            </a:r>
          </a:p>
        </p:txBody>
      </p:sp>
      <p:cxnSp>
        <p:nvCxnSpPr>
          <p:cNvPr id="1045" name="Straight Connector 104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287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F7C00E7-AD24-C12F-5EFE-F8FBAFD7D765}"/>
              </a:ext>
            </a:extLst>
          </p:cNvPr>
          <p:cNvSpPr>
            <a:spLocks noGrp="1"/>
          </p:cNvSpPr>
          <p:nvPr>
            <p:ph type="title"/>
          </p:nvPr>
        </p:nvSpPr>
        <p:spPr>
          <a:xfrm>
            <a:off x="838200" y="448721"/>
            <a:ext cx="4707671" cy="1225650"/>
          </a:xfrm>
        </p:spPr>
        <p:txBody>
          <a:bodyPr anchor="b">
            <a:normAutofit/>
          </a:bodyPr>
          <a:lstStyle/>
          <a:p>
            <a:r>
              <a:rPr lang="en-IN" sz="3800" dirty="0">
                <a:solidFill>
                  <a:schemeClr val="bg1"/>
                </a:solidFill>
                <a:latin typeface="Times New Roman" panose="02020603050405020304" pitchFamily="18" charset="0"/>
                <a:cs typeface="Times New Roman" panose="02020603050405020304" pitchFamily="18" charset="0"/>
              </a:rPr>
              <a:t>Working Principle</a:t>
            </a:r>
          </a:p>
        </p:txBody>
      </p:sp>
      <p:cxnSp>
        <p:nvCxnSpPr>
          <p:cNvPr id="19" name="Straight Connector 1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7EA4815-32C6-8301-653F-4DAAB1749AC7}"/>
              </a:ext>
            </a:extLst>
          </p:cNvPr>
          <p:cNvSpPr>
            <a:spLocks noGrp="1"/>
          </p:cNvSpPr>
          <p:nvPr>
            <p:ph idx="1"/>
          </p:nvPr>
        </p:nvSpPr>
        <p:spPr>
          <a:xfrm>
            <a:off x="897769" y="1909192"/>
            <a:ext cx="4586513" cy="3647710"/>
          </a:xfrm>
        </p:spPr>
        <p:txBody>
          <a:bodyPr>
            <a:normAutofit lnSpcReduction="10000"/>
          </a:bodyPr>
          <a:lstStyle/>
          <a:p>
            <a:r>
              <a:rPr lang="en-US" sz="1400" b="0" i="0" dirty="0">
                <a:solidFill>
                  <a:schemeClr val="bg1"/>
                </a:solidFill>
                <a:effectLst/>
                <a:latin typeface="Times New Roman" panose="02020603050405020304" pitchFamily="18" charset="0"/>
                <a:cs typeface="Times New Roman" panose="02020603050405020304" pitchFamily="18" charset="0"/>
              </a:rPr>
              <a:t>AI text summarizers rely on deep learning models such as transformers (e.g., BART, T5). </a:t>
            </a:r>
          </a:p>
          <a:p>
            <a:r>
              <a:rPr lang="en-US" sz="1400" b="0" i="0" dirty="0">
                <a:solidFill>
                  <a:schemeClr val="bg1"/>
                </a:solidFill>
                <a:effectLst/>
                <a:latin typeface="Times New Roman" panose="02020603050405020304" pitchFamily="18" charset="0"/>
                <a:cs typeface="Times New Roman" panose="02020603050405020304" pitchFamily="18" charset="0"/>
              </a:rPr>
              <a:t>These models are trained on massive text corpora and learn to generate concise outputs. They utilize attention mechanisms to identify and weigh the importance of each word or sentence. </a:t>
            </a:r>
          </a:p>
          <a:p>
            <a:r>
              <a:rPr lang="en-US" sz="1400" b="0" i="0" dirty="0">
                <a:solidFill>
                  <a:schemeClr val="bg1"/>
                </a:solidFill>
                <a:effectLst/>
                <a:latin typeface="Times New Roman" panose="02020603050405020304" pitchFamily="18" charset="0"/>
                <a:cs typeface="Times New Roman" panose="02020603050405020304" pitchFamily="18" charset="0"/>
              </a:rPr>
              <a:t>Models like Facebook's BART and Google's T5 have set benchmarks in summarization performance. </a:t>
            </a:r>
          </a:p>
          <a:p>
            <a:pPr rtl="0" fontAlgn="base">
              <a:buNone/>
            </a:pPr>
            <a:r>
              <a:rPr lang="en-US" sz="1400" b="1" i="0" dirty="0">
                <a:solidFill>
                  <a:srgbClr val="FF0000"/>
                </a:solidFill>
                <a:effectLst/>
                <a:latin typeface="Times New Roman" panose="02020603050405020304" pitchFamily="18" charset="0"/>
                <a:cs typeface="Times New Roman" panose="02020603050405020304" pitchFamily="18" charset="0"/>
              </a:rPr>
              <a:t>User Input:  </a:t>
            </a:r>
            <a:r>
              <a:rPr lang="en-US" sz="1400" b="1" dirty="0">
                <a:solidFill>
                  <a:schemeClr val="bg1"/>
                </a:solidFill>
                <a:latin typeface="Times New Roman" panose="02020603050405020304" pitchFamily="18" charset="0"/>
                <a:cs typeface="Times New Roman" panose="02020603050405020304" pitchFamily="18" charset="0"/>
              </a:rPr>
              <a:t>A</a:t>
            </a:r>
            <a:r>
              <a:rPr lang="en-US" sz="1400" b="1" i="0" dirty="0">
                <a:solidFill>
                  <a:schemeClr val="bg1"/>
                </a:solidFill>
                <a:effectLst/>
                <a:latin typeface="Times New Roman" panose="02020603050405020304" pitchFamily="18" charset="0"/>
                <a:cs typeface="Times New Roman" panose="02020603050405020304" pitchFamily="18" charset="0"/>
              </a:rPr>
              <a:t> large paragraph of text</a:t>
            </a:r>
          </a:p>
          <a:p>
            <a:pPr rtl="0" fontAlgn="base">
              <a:buNone/>
            </a:pPr>
            <a:r>
              <a:rPr lang="en-US" sz="1400" b="1" i="0" dirty="0">
                <a:solidFill>
                  <a:schemeClr val="bg1"/>
                </a:solidFill>
                <a:effectLst/>
                <a:latin typeface="Times New Roman" panose="02020603050405020304" pitchFamily="18" charset="0"/>
                <a:cs typeface="Times New Roman" panose="02020603050405020304" pitchFamily="18" charset="0"/>
              </a:rPr>
              <a:t>Output:</a:t>
            </a:r>
            <a:r>
              <a:rPr lang="en-US" sz="1400" b="0" i="0" dirty="0">
                <a:solidFill>
                  <a:schemeClr val="bg1"/>
                </a:solidFill>
                <a:effectLst/>
                <a:latin typeface="Times New Roman" panose="02020603050405020304" pitchFamily="18" charset="0"/>
                <a:cs typeface="Times New Roman" panose="02020603050405020304" pitchFamily="18" charset="0"/>
              </a:rPr>
              <a:t> </a:t>
            </a:r>
          </a:p>
          <a:p>
            <a:pPr rtl="0" fontAlgn="base"/>
            <a:r>
              <a:rPr lang="en-US" sz="1400" b="0" i="0" dirty="0">
                <a:solidFill>
                  <a:schemeClr val="bg1"/>
                </a:solidFill>
                <a:effectLst/>
                <a:latin typeface="Times New Roman" panose="02020603050405020304" pitchFamily="18" charset="0"/>
                <a:cs typeface="Times New Roman" panose="02020603050405020304" pitchFamily="18" charset="0"/>
              </a:rPr>
              <a:t>Artificial Intelligence is transforming the world, raising concerns about job displacement and the future of employment, especially among students. While AI greatly enhances daily tasks and is a revolutionary tool, overreliance may reduce human productivity and critical thinking. It should be used as an aid—not a replacement.</a:t>
            </a:r>
          </a:p>
        </p:txBody>
      </p:sp>
      <p:cxnSp>
        <p:nvCxnSpPr>
          <p:cNvPr id="21" name="Straight Connector 2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2" descr="Rectangle 1, Textbox">
            <a:extLst>
              <a:ext uri="{FF2B5EF4-FFF2-40B4-BE49-F238E27FC236}">
                <a16:creationId xmlns:a16="http://schemas.microsoft.com/office/drawing/2014/main" id="{33103553-5EFA-A163-CC91-16C09D8B40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1514" y="2025059"/>
            <a:ext cx="6550486" cy="2959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45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80BA25E-63C3-A0BD-3F5C-ED26E277B8FD}"/>
              </a:ext>
            </a:extLst>
          </p:cNvPr>
          <p:cNvSpPr>
            <a:spLocks noGrp="1"/>
          </p:cNvSpPr>
          <p:nvPr>
            <p:ph type="title"/>
          </p:nvPr>
        </p:nvSpPr>
        <p:spPr>
          <a:xfrm>
            <a:off x="838200" y="448721"/>
            <a:ext cx="4707671" cy="1225650"/>
          </a:xfrm>
        </p:spPr>
        <p:txBody>
          <a:bodyPr anchor="b">
            <a:normAutofit/>
          </a:bodyPr>
          <a:lstStyle/>
          <a:p>
            <a:r>
              <a:rPr lang="en-US" sz="3800" b="1" i="0">
                <a:solidFill>
                  <a:schemeClr val="bg1"/>
                </a:solidFill>
                <a:effectLst/>
                <a:latin typeface="Times New Roman" panose="02020603050405020304" pitchFamily="18" charset="0"/>
                <a:cs typeface="Times New Roman" panose="02020603050405020304" pitchFamily="18" charset="0"/>
              </a:rPr>
              <a:t>Conclusion</a:t>
            </a:r>
            <a:r>
              <a:rPr lang="en-US" sz="3800" b="0" i="0">
                <a:solidFill>
                  <a:schemeClr val="bg1"/>
                </a:solidFill>
                <a:effectLst/>
                <a:latin typeface="Times New Roman" panose="02020603050405020304" pitchFamily="18" charset="0"/>
                <a:cs typeface="Times New Roman" panose="02020603050405020304" pitchFamily="18" charset="0"/>
              </a:rPr>
              <a:t> </a:t>
            </a:r>
            <a:endParaRPr lang="en-IN" sz="3800">
              <a:solidFill>
                <a:schemeClr val="bg1"/>
              </a:solidFill>
              <a:latin typeface="Times New Roman" panose="02020603050405020304" pitchFamily="18" charset="0"/>
              <a:cs typeface="Times New Roman" panose="02020603050405020304" pitchFamily="18" charset="0"/>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15F5DA-72DE-0A08-0E15-0FBD71F9C47B}"/>
              </a:ext>
            </a:extLst>
          </p:cNvPr>
          <p:cNvSpPr>
            <a:spLocks noGrp="1"/>
          </p:cNvSpPr>
          <p:nvPr>
            <p:ph idx="1"/>
          </p:nvPr>
        </p:nvSpPr>
        <p:spPr>
          <a:xfrm>
            <a:off x="897769" y="1909192"/>
            <a:ext cx="4586513" cy="3647710"/>
          </a:xfrm>
        </p:spPr>
        <p:txBody>
          <a:bodyPr>
            <a:normAutofit/>
          </a:bodyPr>
          <a:lstStyle/>
          <a:p>
            <a:pPr rtl="0" fontAlgn="base">
              <a:spcBef>
                <a:spcPts val="1200"/>
              </a:spcBef>
              <a:spcAft>
                <a:spcPts val="1200"/>
              </a:spcAft>
              <a:buNone/>
            </a:pPr>
            <a:endParaRPr lang="en-US" sz="2000" b="0" i="0" dirty="0">
              <a:solidFill>
                <a:schemeClr val="bg1"/>
              </a:solidFill>
              <a:effectLst/>
              <a:latin typeface="Times New Roman" panose="02020603050405020304" pitchFamily="18" charset="0"/>
              <a:cs typeface="Times New Roman" panose="02020603050405020304" pitchFamily="18" charset="0"/>
            </a:endParaRPr>
          </a:p>
          <a:p>
            <a:pPr rtl="0" fontAlgn="base">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Content creation </a:t>
            </a:r>
          </a:p>
          <a:p>
            <a:pPr rtl="0" fontAlgn="base">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Emotional care </a:t>
            </a:r>
          </a:p>
          <a:p>
            <a:pPr rtl="0" fontAlgn="base">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Information retrieval </a:t>
            </a:r>
          </a:p>
          <a:p>
            <a:pPr rtl="0" fontAlgn="base">
              <a:buFont typeface="Arial" panose="020B0604020202020204" pitchFamily="34" charset="0"/>
              <a:buChar char="•"/>
            </a:pPr>
            <a:r>
              <a:rPr lang="en-US" sz="2000" b="0" i="0" dirty="0">
                <a:solidFill>
                  <a:schemeClr val="bg1"/>
                </a:solidFill>
                <a:effectLst/>
                <a:latin typeface="Times New Roman" panose="02020603050405020304" pitchFamily="18" charset="0"/>
                <a:cs typeface="Times New Roman" panose="02020603050405020304" pitchFamily="18" charset="0"/>
              </a:rPr>
              <a:t>Knowledge summarization </a:t>
            </a:r>
          </a:p>
          <a:p>
            <a:pPr rtl="0" fontAlgn="base">
              <a:spcBef>
                <a:spcPts val="1200"/>
              </a:spcBef>
              <a:spcAft>
                <a:spcPts val="1200"/>
              </a:spcAft>
            </a:pPr>
            <a:r>
              <a:rPr lang="en-US" sz="2000" b="0" i="0" dirty="0">
                <a:solidFill>
                  <a:schemeClr val="bg1"/>
                </a:solidFill>
                <a:effectLst/>
                <a:latin typeface="Times New Roman" panose="02020603050405020304" pitchFamily="18" charset="0"/>
                <a:cs typeface="Times New Roman" panose="02020603050405020304" pitchFamily="18" charset="0"/>
              </a:rPr>
              <a:t>The key to practical use lies in</a:t>
            </a:r>
            <a:r>
              <a:rPr lang="en-US" sz="2000" b="1" i="0" dirty="0">
                <a:solidFill>
                  <a:schemeClr val="bg1"/>
                </a:solidFill>
                <a:effectLst/>
                <a:latin typeface="Times New Roman" panose="02020603050405020304" pitchFamily="18" charset="0"/>
                <a:cs typeface="Times New Roman" panose="02020603050405020304" pitchFamily="18" charset="0"/>
              </a:rPr>
              <a:t> </a:t>
            </a:r>
            <a:r>
              <a:rPr lang="en-US" sz="2000" b="0" i="0" dirty="0">
                <a:solidFill>
                  <a:schemeClr val="bg1"/>
                </a:solidFill>
                <a:effectLst/>
                <a:latin typeface="Times New Roman" panose="02020603050405020304" pitchFamily="18" charset="0"/>
                <a:cs typeface="Times New Roman" panose="02020603050405020304" pitchFamily="18" charset="0"/>
              </a:rPr>
              <a:t>targeted prompts, choosing the right model, and integrating it where users need help the most. </a:t>
            </a: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6455F65-BAB4-4948-DC72-53053079926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25453" y="1948615"/>
            <a:ext cx="5666547" cy="2960770"/>
          </a:xfrm>
          <a:prstGeom prst="rect">
            <a:avLst/>
          </a:prstGeom>
        </p:spPr>
      </p:pic>
    </p:spTree>
    <p:extLst>
      <p:ext uri="{BB962C8B-B14F-4D97-AF65-F5344CB8AC3E}">
        <p14:creationId xmlns:p14="http://schemas.microsoft.com/office/powerpoint/2010/main" val="344431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E9F0E03-7424-28E9-DEDF-92E6C8D5DE38}"/>
              </a:ext>
            </a:extLst>
          </p:cNvPr>
          <p:cNvSpPr>
            <a:spLocks noGrp="1"/>
          </p:cNvSpPr>
          <p:nvPr>
            <p:ph type="title"/>
          </p:nvPr>
        </p:nvSpPr>
        <p:spPr>
          <a:xfrm>
            <a:off x="838200" y="669925"/>
            <a:ext cx="4508946" cy="1325563"/>
          </a:xfrm>
        </p:spPr>
        <p:txBody>
          <a:bodyPr anchor="b">
            <a:normAutofit/>
          </a:bodyPr>
          <a:lstStyle/>
          <a:p>
            <a:pPr algn="r"/>
            <a:r>
              <a:rPr lang="en-GB" dirty="0">
                <a:solidFill>
                  <a:schemeClr val="bg1"/>
                </a:solidFill>
              </a:rPr>
              <a:t>References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C823E5-B139-BD05-3DF2-47CCF21C0728}"/>
              </a:ext>
            </a:extLst>
          </p:cNvPr>
          <p:cNvSpPr>
            <a:spLocks noGrp="1"/>
          </p:cNvSpPr>
          <p:nvPr>
            <p:ph idx="1"/>
          </p:nvPr>
        </p:nvSpPr>
        <p:spPr>
          <a:xfrm>
            <a:off x="1392667" y="2398957"/>
            <a:ext cx="9406666" cy="3526144"/>
          </a:xfrm>
        </p:spPr>
        <p:txBody>
          <a:bodyPr>
            <a:normAutofit/>
          </a:bodyPr>
          <a:lstStyle/>
          <a:p>
            <a:r>
              <a:rPr lang="en-GB" sz="1600" b="0" i="0" dirty="0" err="1">
                <a:solidFill>
                  <a:schemeClr val="bg1"/>
                </a:solidFill>
                <a:effectLst/>
                <a:latin typeface="Times New Roman" panose="02020603050405020304" pitchFamily="18" charset="0"/>
                <a:cs typeface="Times New Roman" panose="02020603050405020304" pitchFamily="18" charset="0"/>
              </a:rPr>
              <a:t>Gozalo</a:t>
            </a:r>
            <a:r>
              <a:rPr lang="en-GB" sz="1600" b="0" i="0" dirty="0">
                <a:solidFill>
                  <a:schemeClr val="bg1"/>
                </a:solidFill>
                <a:effectLst/>
                <a:latin typeface="Times New Roman" panose="02020603050405020304" pitchFamily="18" charset="0"/>
                <a:cs typeface="Times New Roman" panose="02020603050405020304" pitchFamily="18" charset="0"/>
              </a:rPr>
              <a:t>-Brizuela, R. and Garrido-Merchan, E.C., 2023. ChatGPT is not all you need. A State of the Art Review of large Generative AI models. </a:t>
            </a:r>
            <a:r>
              <a:rPr lang="en-GB" sz="1600" b="0" i="1" dirty="0" err="1">
                <a:solidFill>
                  <a:schemeClr val="bg1"/>
                </a:solidFill>
                <a:effectLst/>
                <a:latin typeface="Times New Roman" panose="02020603050405020304" pitchFamily="18" charset="0"/>
                <a:cs typeface="Times New Roman" panose="02020603050405020304" pitchFamily="18" charset="0"/>
              </a:rPr>
              <a:t>arXiv</a:t>
            </a:r>
            <a:r>
              <a:rPr lang="en-GB" sz="1600" b="0" i="1" dirty="0">
                <a:solidFill>
                  <a:schemeClr val="bg1"/>
                </a:solidFill>
                <a:effectLst/>
                <a:latin typeface="Times New Roman" panose="02020603050405020304" pitchFamily="18" charset="0"/>
                <a:cs typeface="Times New Roman" panose="02020603050405020304" pitchFamily="18" charset="0"/>
              </a:rPr>
              <a:t> preprint arXiv:2301.04655</a:t>
            </a:r>
            <a:r>
              <a:rPr lang="en-GB" sz="1600" b="0" i="0" dirty="0">
                <a:solidFill>
                  <a:schemeClr val="bg1"/>
                </a:solidFill>
                <a:effectLst/>
                <a:latin typeface="Times New Roman" panose="02020603050405020304" pitchFamily="18" charset="0"/>
                <a:cs typeface="Times New Roman" panose="02020603050405020304" pitchFamily="18" charset="0"/>
              </a:rPr>
              <a:t>.</a:t>
            </a:r>
          </a:p>
          <a:p>
            <a:r>
              <a:rPr lang="en-GB" sz="1600" dirty="0">
                <a:solidFill>
                  <a:schemeClr val="bg1"/>
                </a:solidFill>
                <a:latin typeface="Times New Roman" panose="02020603050405020304" pitchFamily="18" charset="0"/>
                <a:cs typeface="Times New Roman" panose="02020603050405020304" pitchFamily="18" charset="0"/>
              </a:rPr>
              <a:t>Baidoo-Anu, D. and Ansah, L.O., 2023. Education in the era of generative artificial intelligence (AI): Understanding the potential benefits of ChatGPT in promoting teaching and learning. Journal of AI, 7(1), pp.52-62.</a:t>
            </a:r>
          </a:p>
          <a:p>
            <a:r>
              <a:rPr lang="en-GB" sz="1600" dirty="0" err="1">
                <a:solidFill>
                  <a:schemeClr val="bg1"/>
                </a:solidFill>
                <a:latin typeface="Times New Roman" panose="02020603050405020304" pitchFamily="18" charset="0"/>
                <a:cs typeface="Times New Roman" panose="02020603050405020304" pitchFamily="18" charset="0"/>
              </a:rPr>
              <a:t>Manduchi</a:t>
            </a:r>
            <a:r>
              <a:rPr lang="en-GB" sz="1600" dirty="0">
                <a:solidFill>
                  <a:schemeClr val="bg1"/>
                </a:solidFill>
                <a:latin typeface="Times New Roman" panose="02020603050405020304" pitchFamily="18" charset="0"/>
                <a:cs typeface="Times New Roman" panose="02020603050405020304" pitchFamily="18" charset="0"/>
              </a:rPr>
              <a:t>, L., Pandey, K., Meister, C., </a:t>
            </a:r>
            <a:r>
              <a:rPr lang="en-GB" sz="1600" dirty="0" err="1">
                <a:solidFill>
                  <a:schemeClr val="bg1"/>
                </a:solidFill>
                <a:latin typeface="Times New Roman" panose="02020603050405020304" pitchFamily="18" charset="0"/>
                <a:cs typeface="Times New Roman" panose="02020603050405020304" pitchFamily="18" charset="0"/>
              </a:rPr>
              <a:t>Bamler</a:t>
            </a:r>
            <a:r>
              <a:rPr lang="en-GB" sz="1600" dirty="0">
                <a:solidFill>
                  <a:schemeClr val="bg1"/>
                </a:solidFill>
                <a:latin typeface="Times New Roman" panose="02020603050405020304" pitchFamily="18" charset="0"/>
                <a:cs typeface="Times New Roman" panose="02020603050405020304" pitchFamily="18" charset="0"/>
              </a:rPr>
              <a:t>, R., Cotterell, R., </a:t>
            </a:r>
            <a:r>
              <a:rPr lang="en-GB" sz="1600" dirty="0" err="1">
                <a:solidFill>
                  <a:schemeClr val="bg1"/>
                </a:solidFill>
                <a:latin typeface="Times New Roman" panose="02020603050405020304" pitchFamily="18" charset="0"/>
                <a:cs typeface="Times New Roman" panose="02020603050405020304" pitchFamily="18" charset="0"/>
              </a:rPr>
              <a:t>Däubener</a:t>
            </a:r>
            <a:r>
              <a:rPr lang="en-GB" sz="1600" dirty="0">
                <a:solidFill>
                  <a:schemeClr val="bg1"/>
                </a:solidFill>
                <a:latin typeface="Times New Roman" panose="02020603050405020304" pitchFamily="18" charset="0"/>
                <a:cs typeface="Times New Roman" panose="02020603050405020304" pitchFamily="18" charset="0"/>
              </a:rPr>
              <a:t>, S., Fellenz, S., Fischer, A., Gärtner, T., </a:t>
            </a:r>
            <a:r>
              <a:rPr lang="en-GB" sz="1600" dirty="0" err="1">
                <a:solidFill>
                  <a:schemeClr val="bg1"/>
                </a:solidFill>
                <a:latin typeface="Times New Roman" panose="02020603050405020304" pitchFamily="18" charset="0"/>
                <a:cs typeface="Times New Roman" panose="02020603050405020304" pitchFamily="18" charset="0"/>
              </a:rPr>
              <a:t>Kirchler</a:t>
            </a:r>
            <a:r>
              <a:rPr lang="en-GB" sz="1600" dirty="0">
                <a:solidFill>
                  <a:schemeClr val="bg1"/>
                </a:solidFill>
                <a:latin typeface="Times New Roman" panose="02020603050405020304" pitchFamily="18" charset="0"/>
                <a:cs typeface="Times New Roman" panose="02020603050405020304" pitchFamily="18" charset="0"/>
              </a:rPr>
              <a:t>, M. and Kloft, M., 2024. On the challenges and opportunities in generative ai. </a:t>
            </a:r>
            <a:r>
              <a:rPr lang="en-GB" sz="1600" dirty="0" err="1">
                <a:solidFill>
                  <a:schemeClr val="bg1"/>
                </a:solidFill>
                <a:latin typeface="Times New Roman" panose="02020603050405020304" pitchFamily="18" charset="0"/>
                <a:cs typeface="Times New Roman" panose="02020603050405020304" pitchFamily="18" charset="0"/>
              </a:rPr>
              <a:t>arXiv</a:t>
            </a:r>
            <a:r>
              <a:rPr lang="en-GB" sz="1600" dirty="0">
                <a:solidFill>
                  <a:schemeClr val="bg1"/>
                </a:solidFill>
                <a:latin typeface="Times New Roman" panose="02020603050405020304" pitchFamily="18" charset="0"/>
                <a:cs typeface="Times New Roman" panose="02020603050405020304" pitchFamily="18" charset="0"/>
              </a:rPr>
              <a:t> preprint arXiv:2403.00025.</a:t>
            </a:r>
          </a:p>
          <a:p>
            <a:r>
              <a:rPr lang="en-GB" sz="1600" dirty="0">
                <a:solidFill>
                  <a:schemeClr val="bg1"/>
                </a:solidFill>
                <a:latin typeface="Times New Roman" panose="02020603050405020304" pitchFamily="18" charset="0"/>
                <a:cs typeface="Times New Roman" panose="02020603050405020304" pitchFamily="18" charset="0"/>
              </a:rPr>
              <a:t>Banh, L. and Strobel, G., 2023. Generative artificial intelligence. Electronic Markets, 33(1), p.63.</a:t>
            </a:r>
          </a:p>
          <a:p>
            <a:r>
              <a:rPr lang="en-GB" sz="1600" dirty="0">
                <a:solidFill>
                  <a:schemeClr val="bg1"/>
                </a:solidFill>
                <a:latin typeface="Times New Roman" panose="02020603050405020304" pitchFamily="18" charset="0"/>
                <a:cs typeface="Times New Roman" panose="02020603050405020304" pitchFamily="18" charset="0"/>
              </a:rPr>
              <a:t>Epstein, Z., </a:t>
            </a:r>
            <a:r>
              <a:rPr lang="en-GB" sz="1600" dirty="0" err="1">
                <a:solidFill>
                  <a:schemeClr val="bg1"/>
                </a:solidFill>
                <a:latin typeface="Times New Roman" panose="02020603050405020304" pitchFamily="18" charset="0"/>
                <a:cs typeface="Times New Roman" panose="02020603050405020304" pitchFamily="18" charset="0"/>
              </a:rPr>
              <a:t>Hertzmann</a:t>
            </a:r>
            <a:r>
              <a:rPr lang="en-GB" sz="1600" dirty="0">
                <a:solidFill>
                  <a:schemeClr val="bg1"/>
                </a:solidFill>
                <a:latin typeface="Times New Roman" panose="02020603050405020304" pitchFamily="18" charset="0"/>
                <a:cs typeface="Times New Roman" panose="02020603050405020304" pitchFamily="18" charset="0"/>
              </a:rPr>
              <a:t>, A., Investigators of Human Creativity, </a:t>
            </a:r>
            <a:r>
              <a:rPr lang="en-GB" sz="1600" dirty="0" err="1">
                <a:solidFill>
                  <a:schemeClr val="bg1"/>
                </a:solidFill>
                <a:latin typeface="Times New Roman" panose="02020603050405020304" pitchFamily="18" charset="0"/>
                <a:cs typeface="Times New Roman" panose="02020603050405020304" pitchFamily="18" charset="0"/>
              </a:rPr>
              <a:t>Akten</a:t>
            </a:r>
            <a:r>
              <a:rPr lang="en-GB" sz="1600" dirty="0">
                <a:solidFill>
                  <a:schemeClr val="bg1"/>
                </a:solidFill>
                <a:latin typeface="Times New Roman" panose="02020603050405020304" pitchFamily="18" charset="0"/>
                <a:cs typeface="Times New Roman" panose="02020603050405020304" pitchFamily="18" charset="0"/>
              </a:rPr>
              <a:t>, M., Farid, H., Fjeld, J., Frank, M.R., Groh, M., Herman, L., Leach, N. and Mahari, R., 2023. Art and the science of generative AI. Science, 380(6650), pp.1110-1111.</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29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E21DBA1-9629-3090-DA05-CD2A52ECEE0D}"/>
              </a:ext>
            </a:extLst>
          </p:cNvPr>
          <p:cNvSpPr>
            <a:spLocks noGrp="1"/>
          </p:cNvSpPr>
          <p:nvPr>
            <p:ph type="title"/>
          </p:nvPr>
        </p:nvSpPr>
        <p:spPr>
          <a:xfrm>
            <a:off x="838200" y="468113"/>
            <a:ext cx="4631033" cy="1383109"/>
          </a:xfrm>
        </p:spPr>
        <p:txBody>
          <a:bodyPr anchor="b">
            <a:normAutofit/>
          </a:bodyPr>
          <a:lstStyle/>
          <a:p>
            <a:r>
              <a:rPr lang="en-US" sz="3800" b="1">
                <a:solidFill>
                  <a:schemeClr val="bg1"/>
                </a:solidFill>
                <a:latin typeface="Times New Roman" panose="02020603050405020304" pitchFamily="18" charset="0"/>
                <a:cs typeface="Times New Roman" panose="02020603050405020304" pitchFamily="18" charset="0"/>
              </a:rPr>
              <a:t>Introduction</a:t>
            </a:r>
          </a:p>
        </p:txBody>
      </p:sp>
      <p:cxnSp>
        <p:nvCxnSpPr>
          <p:cNvPr id="30" name="Straight Connector 29">
            <a:extLst>
              <a:ext uri="{FF2B5EF4-FFF2-40B4-BE49-F238E27FC236}">
                <a16:creationId xmlns:a16="http://schemas.microsoft.com/office/drawing/2014/main" id="{DAE05351-315A-4BA9-A90A-FE5C949522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851222"/>
            <a:ext cx="54482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934ECEBD-E351-1706-8ABB-FF78569A998D}"/>
              </a:ext>
            </a:extLst>
          </p:cNvPr>
          <p:cNvSpPr>
            <a:spLocks noGrp="1"/>
          </p:cNvSpPr>
          <p:nvPr>
            <p:ph idx="1"/>
          </p:nvPr>
        </p:nvSpPr>
        <p:spPr>
          <a:xfrm>
            <a:off x="838200" y="2120204"/>
            <a:ext cx="4631033" cy="3948999"/>
          </a:xfrm>
        </p:spPr>
        <p:txBody>
          <a:bodyPr>
            <a:normAutofit/>
          </a:bodyPr>
          <a:lstStyle/>
          <a:p>
            <a:r>
              <a:rPr lang="en-US" sz="1800" b="0" i="0" dirty="0">
                <a:solidFill>
                  <a:schemeClr val="bg1"/>
                </a:solidFill>
                <a:effectLst/>
                <a:latin typeface="Times New Roman" panose="02020603050405020304" pitchFamily="18" charset="0"/>
                <a:cs typeface="Times New Roman" panose="02020603050405020304" pitchFamily="18" charset="0"/>
              </a:rPr>
              <a:t>Artificial intelligence is impacting the way in which enterprises engage with consumers</a:t>
            </a:r>
          </a:p>
          <a:p>
            <a:r>
              <a:rPr lang="en-US" sz="1800" dirty="0">
                <a:solidFill>
                  <a:schemeClr val="bg1"/>
                </a:solidFill>
                <a:latin typeface="Times New Roman" panose="02020603050405020304" pitchFamily="18" charset="0"/>
                <a:cs typeface="Times New Roman" panose="02020603050405020304" pitchFamily="18" charset="0"/>
              </a:rPr>
              <a:t>This project explores how Artificial Intelligence, especially Large Language Models (LLMs), is being used in real-world applications.</a:t>
            </a:r>
          </a:p>
          <a:p>
            <a:r>
              <a:rPr lang="en-US" sz="1800" dirty="0">
                <a:solidFill>
                  <a:schemeClr val="bg1"/>
                </a:solidFill>
                <a:latin typeface="Times New Roman" panose="02020603050405020304" pitchFamily="18" charset="0"/>
                <a:cs typeface="Times New Roman" panose="02020603050405020304" pitchFamily="18" charset="0"/>
              </a:rPr>
              <a:t>Focus on practical and creative use cases: image generation, mental health support, personalized assistants, and text summarization.</a:t>
            </a:r>
          </a:p>
          <a:p>
            <a:r>
              <a:rPr lang="en-US" sz="1800" dirty="0">
                <a:solidFill>
                  <a:srgbClr val="92D050"/>
                </a:solidFill>
                <a:latin typeface="Times New Roman" panose="02020603050405020304" pitchFamily="18" charset="0"/>
                <a:cs typeface="Times New Roman" panose="02020603050405020304" pitchFamily="18" charset="0"/>
              </a:rPr>
              <a:t>Aim of the project </a:t>
            </a:r>
            <a:r>
              <a:rPr lang="en-US" sz="1800" dirty="0">
                <a:solidFill>
                  <a:schemeClr val="bg1"/>
                </a:solidFill>
                <a:latin typeface="Times New Roman" panose="02020603050405020304" pitchFamily="18" charset="0"/>
                <a:cs typeface="Times New Roman" panose="02020603050405020304" pitchFamily="18" charset="0"/>
              </a:rPr>
              <a:t>: To understand how these technologies work and where they are best applied.</a:t>
            </a:r>
          </a:p>
          <a:p>
            <a:endParaRPr lang="en-GB" sz="1400" dirty="0">
              <a:solidFill>
                <a:schemeClr val="bg1"/>
              </a:solidFill>
            </a:endParaRPr>
          </a:p>
        </p:txBody>
      </p:sp>
      <p:pic>
        <p:nvPicPr>
          <p:cNvPr id="15" name="Picture 14" descr="A robot with a face">
            <a:extLst>
              <a:ext uri="{FF2B5EF4-FFF2-40B4-BE49-F238E27FC236}">
                <a16:creationId xmlns:a16="http://schemas.microsoft.com/office/drawing/2014/main" id="{9E31E48A-9085-1B25-F161-4712849677A8}"/>
              </a:ext>
            </a:extLst>
          </p:cNvPr>
          <p:cNvPicPr>
            <a:picLocks noChangeAspect="1"/>
          </p:cNvPicPr>
          <p:nvPr/>
        </p:nvPicPr>
        <p:blipFill>
          <a:blip r:embed="rId2"/>
          <a:srcRect l="37764" r="-1" b="-1"/>
          <a:stretch/>
        </p:blipFill>
        <p:spPr>
          <a:xfrm>
            <a:off x="7136129" y="1069233"/>
            <a:ext cx="5066338" cy="5698332"/>
          </a:xfrm>
          <a:prstGeom prst="rect">
            <a:avLst/>
          </a:prstGeom>
        </p:spPr>
      </p:pic>
      <p:grpSp>
        <p:nvGrpSpPr>
          <p:cNvPr id="31" name="Group 30">
            <a:extLst>
              <a:ext uri="{FF2B5EF4-FFF2-40B4-BE49-F238E27FC236}">
                <a16:creationId xmlns:a16="http://schemas.microsoft.com/office/drawing/2014/main" id="{9D20816A-53A8-414B-9615-2877C10816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4779" y="1850813"/>
            <a:ext cx="4917221" cy="5007187"/>
            <a:chOff x="6833344" y="1502570"/>
            <a:chExt cx="4917221" cy="5007187"/>
          </a:xfrm>
        </p:grpSpPr>
        <p:cxnSp>
          <p:nvCxnSpPr>
            <p:cNvPr id="27" name="Straight Connector 26">
              <a:extLst>
                <a:ext uri="{FF2B5EF4-FFF2-40B4-BE49-F238E27FC236}">
                  <a16:creationId xmlns:a16="http://schemas.microsoft.com/office/drawing/2014/main" id="{49CC84F6-0A3D-42D4-84D1-34E857123F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V="1">
              <a:off x="6833344" y="1502570"/>
              <a:ext cx="0" cy="50071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6FD32F-1C07-4AF8-994F-CDC99B5D4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6836570" y="1502570"/>
              <a:ext cx="491399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3215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19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23241D8-DE7B-9093-9484-321D55C97C3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8800" kern="1200">
                <a:solidFill>
                  <a:schemeClr val="bg1"/>
                </a:solidFill>
                <a:latin typeface="+mj-lt"/>
                <a:ea typeface="+mj-ea"/>
                <a:cs typeface="+mj-cs"/>
              </a:rPr>
              <a:t>Thank You</a:t>
            </a:r>
          </a:p>
        </p:txBody>
      </p:sp>
      <p:sp>
        <p:nvSpPr>
          <p:cNvPr id="199" name="Rectangle 19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33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8EDF945-26B1-62F3-0887-D74CD53E175A}"/>
              </a:ext>
            </a:extLst>
          </p:cNvPr>
          <p:cNvSpPr>
            <a:spLocks noGrp="1"/>
          </p:cNvSpPr>
          <p:nvPr>
            <p:ph type="title"/>
          </p:nvPr>
        </p:nvSpPr>
        <p:spPr>
          <a:xfrm>
            <a:off x="838200" y="448721"/>
            <a:ext cx="5769077" cy="1225650"/>
          </a:xfrm>
        </p:spPr>
        <p:txBody>
          <a:bodyPr vert="horz" lIns="91440" tIns="45720" rIns="91440" bIns="45720" rtlCol="0" anchor="b">
            <a:normAutofit/>
          </a:bodyPr>
          <a:lstStyle/>
          <a:p>
            <a:r>
              <a:rPr lang="en-GB" sz="3800" b="1" i="0" kern="1200" dirty="0">
                <a:solidFill>
                  <a:schemeClr val="bg1"/>
                </a:solidFill>
                <a:effectLst/>
                <a:latin typeface="+mj-lt"/>
                <a:ea typeface="+mj-ea"/>
                <a:cs typeface="+mj-cs"/>
              </a:rPr>
              <a:t>Most Frequently Used Generative AI Technologies</a:t>
            </a:r>
            <a:endParaRPr lang="en-US" sz="3800" kern="1200" dirty="0">
              <a:solidFill>
                <a:schemeClr val="bg1"/>
              </a:solidFill>
              <a:latin typeface="+mj-lt"/>
              <a:ea typeface="+mj-ea"/>
              <a:cs typeface="+mj-cs"/>
            </a:endParaRP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29777F-6236-74A3-4694-09A8DCD1D652}"/>
              </a:ext>
            </a:extLst>
          </p:cNvPr>
          <p:cNvSpPr>
            <a:spLocks noGrp="1"/>
          </p:cNvSpPr>
          <p:nvPr>
            <p:ph sz="half" idx="1"/>
          </p:nvPr>
        </p:nvSpPr>
        <p:spPr>
          <a:xfrm>
            <a:off x="897769" y="1909192"/>
            <a:ext cx="5060579" cy="3647702"/>
          </a:xfrm>
        </p:spPr>
        <p:txBody>
          <a:bodyPr vert="horz" lIns="91440" tIns="45720" rIns="91440" bIns="45720" rtlCol="0">
            <a:normAutofit fontScale="92500" lnSpcReduction="20000"/>
          </a:bodyPr>
          <a:lstStyle/>
          <a:p>
            <a:r>
              <a:rPr lang="en-US" sz="1600" b="0" i="0" dirty="0">
                <a:solidFill>
                  <a:srgbClr val="0070C0"/>
                </a:solidFill>
                <a:effectLst/>
              </a:rPr>
              <a:t>GANs: </a:t>
            </a:r>
            <a:r>
              <a:rPr lang="en-US" sz="1600" b="0" i="0" dirty="0">
                <a:solidFill>
                  <a:schemeClr val="bg1"/>
                </a:solidFill>
                <a:effectLst/>
              </a:rPr>
              <a:t>Generate realistic images &amp; videos via two competing networks.</a:t>
            </a:r>
          </a:p>
          <a:p>
            <a:endParaRPr lang="en-US" sz="1600" b="0" i="0" dirty="0">
              <a:solidFill>
                <a:schemeClr val="bg1"/>
              </a:solidFill>
              <a:effectLst/>
            </a:endParaRPr>
          </a:p>
          <a:p>
            <a:r>
              <a:rPr lang="en-US" sz="1600" b="0" i="0" dirty="0">
                <a:solidFill>
                  <a:srgbClr val="0070C0"/>
                </a:solidFill>
                <a:effectLst/>
              </a:rPr>
              <a:t>Transformers: </a:t>
            </a:r>
            <a:r>
              <a:rPr lang="en-US" sz="1600" b="0" i="0" dirty="0">
                <a:solidFill>
                  <a:schemeClr val="bg1"/>
                </a:solidFill>
                <a:effectLst/>
              </a:rPr>
              <a:t>Form the foundation of large language models for text generation (e.g., GPT).</a:t>
            </a:r>
          </a:p>
          <a:p>
            <a:endParaRPr lang="en-US" sz="1600" b="0" i="0" dirty="0">
              <a:solidFill>
                <a:schemeClr val="bg1"/>
              </a:solidFill>
              <a:effectLst/>
            </a:endParaRPr>
          </a:p>
          <a:p>
            <a:r>
              <a:rPr lang="en-US" sz="1600" b="0" i="0" dirty="0">
                <a:solidFill>
                  <a:srgbClr val="0070C0"/>
                </a:solidFill>
                <a:effectLst/>
              </a:rPr>
              <a:t>Diffusion Models: </a:t>
            </a:r>
            <a:r>
              <a:rPr lang="en-US" sz="1600" b="0" i="0" dirty="0">
                <a:solidFill>
                  <a:schemeClr val="bg1"/>
                </a:solidFill>
                <a:effectLst/>
              </a:rPr>
              <a:t>Generate high-quality images from noise (e.g., DALL·E).</a:t>
            </a:r>
          </a:p>
          <a:p>
            <a:endParaRPr lang="en-US" sz="1600" b="0" i="0" dirty="0">
              <a:solidFill>
                <a:schemeClr val="bg1"/>
              </a:solidFill>
              <a:effectLst/>
            </a:endParaRPr>
          </a:p>
          <a:p>
            <a:r>
              <a:rPr lang="en-US" sz="1600" b="0" i="0" dirty="0">
                <a:solidFill>
                  <a:srgbClr val="0070C0"/>
                </a:solidFill>
                <a:effectLst/>
              </a:rPr>
              <a:t>Variational Autoencoders (VAEs): </a:t>
            </a:r>
            <a:r>
              <a:rPr lang="en-US" sz="1600" b="0" i="0" dirty="0">
                <a:solidFill>
                  <a:schemeClr val="bg1"/>
                </a:solidFill>
                <a:effectLst/>
              </a:rPr>
              <a:t>Compress and generate new content/output like images and audio.</a:t>
            </a:r>
          </a:p>
          <a:p>
            <a:endParaRPr lang="en-US" sz="1600" b="0" i="0" dirty="0">
              <a:solidFill>
                <a:schemeClr val="bg1"/>
              </a:solidFill>
              <a:effectLst/>
            </a:endParaRPr>
          </a:p>
          <a:p>
            <a:r>
              <a:rPr lang="en-GB" sz="1600" b="0" i="0" dirty="0">
                <a:solidFill>
                  <a:srgbClr val="0070C0"/>
                </a:solidFill>
                <a:effectLst/>
              </a:rPr>
              <a:t>Reinforcement Learning with Human Feedback </a:t>
            </a:r>
            <a:r>
              <a:rPr lang="en-US" sz="1600" b="0" i="0" dirty="0">
                <a:solidFill>
                  <a:srgbClr val="0070C0"/>
                </a:solidFill>
                <a:effectLst/>
              </a:rPr>
              <a:t>: </a:t>
            </a:r>
            <a:r>
              <a:rPr lang="en-US" sz="1600" b="0" i="0" dirty="0">
                <a:solidFill>
                  <a:schemeClr val="bg1"/>
                </a:solidFill>
                <a:effectLst/>
              </a:rPr>
              <a:t>Aligns AI output to human feedback, allowing for better outputs</a:t>
            </a:r>
            <a:r>
              <a:rPr lang="en-US" sz="1100" b="0" i="0" dirty="0">
                <a:solidFill>
                  <a:schemeClr val="bg1"/>
                </a:solidFill>
                <a:effectLst/>
              </a:rPr>
              <a:t>.</a:t>
            </a: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machine learning process&#10;&#10;AI-generated content may be incorrect.">
            <a:extLst>
              <a:ext uri="{FF2B5EF4-FFF2-40B4-BE49-F238E27FC236}">
                <a16:creationId xmlns:a16="http://schemas.microsoft.com/office/drawing/2014/main" id="{7D3E5C3F-0403-5AAF-4F92-2D484C518E05}"/>
              </a:ext>
            </a:extLst>
          </p:cNvPr>
          <p:cNvPicPr>
            <a:picLocks noGrp="1" noChangeAspect="1"/>
          </p:cNvPicPr>
          <p:nvPr>
            <p:ph sz="half" idx="2"/>
          </p:nvPr>
        </p:nvPicPr>
        <p:blipFill>
          <a:blip r:embed="rId2"/>
          <a:stretch>
            <a:fillRect/>
          </a:stretch>
        </p:blipFill>
        <p:spPr>
          <a:xfrm>
            <a:off x="6525453" y="1204881"/>
            <a:ext cx="5666547" cy="4448238"/>
          </a:xfrm>
          <a:prstGeom prst="rect">
            <a:avLst/>
          </a:prstGeom>
        </p:spPr>
      </p:pic>
    </p:spTree>
    <p:extLst>
      <p:ext uri="{BB962C8B-B14F-4D97-AF65-F5344CB8AC3E}">
        <p14:creationId xmlns:p14="http://schemas.microsoft.com/office/powerpoint/2010/main" val="89995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795C522-E0D1-2554-58E6-01406589B34A}"/>
              </a:ext>
            </a:extLst>
          </p:cNvPr>
          <p:cNvSpPr>
            <a:spLocks noGrp="1"/>
          </p:cNvSpPr>
          <p:nvPr>
            <p:ph type="title"/>
          </p:nvPr>
        </p:nvSpPr>
        <p:spPr>
          <a:xfrm>
            <a:off x="838200" y="448721"/>
            <a:ext cx="4707671" cy="1225650"/>
          </a:xfrm>
        </p:spPr>
        <p:txBody>
          <a:bodyPr anchor="b">
            <a:normAutofit/>
          </a:bodyPr>
          <a:lstStyle/>
          <a:p>
            <a:r>
              <a:rPr lang="en-GB" sz="3500" dirty="0">
                <a:solidFill>
                  <a:schemeClr val="bg1"/>
                </a:solidFill>
              </a:rPr>
              <a:t>Generative AI in Practice: Use Case Highlights</a:t>
            </a:r>
          </a:p>
        </p:txBody>
      </p:sp>
      <p:cxnSp>
        <p:nvCxnSpPr>
          <p:cNvPr id="48" name="Straight Connector 4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C0D24F0-2384-EFFA-86E6-A08D06AED6F3}"/>
              </a:ext>
            </a:extLst>
          </p:cNvPr>
          <p:cNvSpPr>
            <a:spLocks noGrp="1"/>
          </p:cNvSpPr>
          <p:nvPr>
            <p:ph idx="1"/>
          </p:nvPr>
        </p:nvSpPr>
        <p:spPr>
          <a:xfrm>
            <a:off x="897769" y="1909192"/>
            <a:ext cx="4586513" cy="3647710"/>
          </a:xfrm>
        </p:spPr>
        <p:txBody>
          <a:bodyPr>
            <a:normAutofit/>
          </a:bodyPr>
          <a:lstStyle/>
          <a:p>
            <a:r>
              <a:rPr lang="en-GB" sz="2000">
                <a:solidFill>
                  <a:schemeClr val="bg1"/>
                </a:solidFill>
              </a:rPr>
              <a:t>Image Generation</a:t>
            </a:r>
          </a:p>
          <a:p>
            <a:r>
              <a:rPr lang="en-GB" sz="2000">
                <a:solidFill>
                  <a:schemeClr val="bg1"/>
                </a:solidFill>
              </a:rPr>
              <a:t>Mental health Chatbot</a:t>
            </a:r>
          </a:p>
          <a:p>
            <a:r>
              <a:rPr lang="en-GB" sz="2000">
                <a:solidFill>
                  <a:schemeClr val="bg1"/>
                </a:solidFill>
              </a:rPr>
              <a:t>Personal user assistant</a:t>
            </a:r>
          </a:p>
          <a:p>
            <a:r>
              <a:rPr lang="en-GB" sz="2000">
                <a:solidFill>
                  <a:schemeClr val="bg1"/>
                </a:solidFill>
              </a:rPr>
              <a:t>Text Summarizer</a:t>
            </a:r>
          </a:p>
          <a:p>
            <a:endParaRPr lang="en-GB" sz="2000">
              <a:solidFill>
                <a:schemeClr val="bg1"/>
              </a:solidFill>
            </a:endParaRPr>
          </a:p>
          <a:p>
            <a:endParaRPr lang="en-GB" sz="2000" dirty="0">
              <a:solidFill>
                <a:schemeClr val="bg1"/>
              </a:solidFill>
            </a:endParaRPr>
          </a:p>
        </p:txBody>
      </p:sp>
      <p:cxnSp>
        <p:nvCxnSpPr>
          <p:cNvPr id="49" name="Straight Connector 4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1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Google Shape;173;p36" descr="A person using a computer&#10;&#10;AI-generated content may be incorrect."/>
          <p:cNvPicPr/>
          <p:nvPr/>
        </p:nvPicPr>
        <p:blipFill>
          <a:blip r:embed="rId2">
            <a:alphaModFix amt="50000"/>
            <a:extLst>
              <a:ext uri="{28A0092B-C50C-407E-A947-70E740481C1C}">
                <a14:useLocalDpi xmlns:a14="http://schemas.microsoft.com/office/drawing/2010/main" val="0"/>
              </a:ext>
            </a:extLst>
          </a:blip>
          <a:srcRect r="-1" b="15708"/>
          <a:stretch/>
        </p:blipFill>
        <p:spPr>
          <a:xfrm flipH="1">
            <a:off x="20" y="10"/>
            <a:ext cx="12188930" cy="6857990"/>
          </a:xfrm>
          <a:prstGeom prst="rect">
            <a:avLst/>
          </a:prstGeom>
        </p:spPr>
      </p:pic>
      <p:sp>
        <p:nvSpPr>
          <p:cNvPr id="80" name="PlaceHolder 1"/>
          <p:cNvSpPr>
            <a:spLocks noGrp="1"/>
          </p:cNvSpPr>
          <p:nvPr>
            <p:ph type="title"/>
          </p:nvPr>
        </p:nvSpPr>
        <p:spPr>
          <a:xfrm>
            <a:off x="1524000" y="1122363"/>
            <a:ext cx="9144000" cy="3063240"/>
          </a:xfrm>
          <a:prstGeom prst="rect">
            <a:avLst/>
          </a:prstGeom>
        </p:spPr>
        <p:txBody>
          <a:bodyPr vert="horz" lIns="91440" tIns="45720" rIns="91440" bIns="45720" rtlCol="0" anchor="b">
            <a:normAutofit/>
          </a:bodyPr>
          <a:lstStyle/>
          <a:p>
            <a:pPr algn="ctr">
              <a:tabLst>
                <a:tab pos="0" algn="l"/>
              </a:tabLst>
            </a:pPr>
            <a:r>
              <a:rPr lang="en-US" sz="6600" b="1" spc="-1" dirty="0">
                <a:solidFill>
                  <a:schemeClr val="bg1"/>
                </a:solidFill>
              </a:rPr>
              <a:t>Creation of unique Art and designs</a:t>
            </a:r>
            <a:endParaRPr lang="en-US" sz="6600" spc="-1" dirty="0">
              <a:solidFill>
                <a:schemeClr val="bg1"/>
              </a:solidFill>
            </a:endParaRPr>
          </a:p>
        </p:txBody>
      </p:sp>
      <p:sp>
        <p:nvSpPr>
          <p:cNvPr id="96"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0"/>
                                        </p:tgtEl>
                                        <p:attrNameLst>
                                          <p:attrName>style.visibility</p:attrName>
                                        </p:attrNameLst>
                                      </p:cBhvr>
                                      <p:to>
                                        <p:strVal val="visible"/>
                                      </p:to>
                                    </p:set>
                                    <p:animEffect transition="in" filter="fade">
                                      <p:cBhvr>
                                        <p:cTn id="7" dur="7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76DD9F36-53CF-8999-F64A-FB1E54441897}"/>
              </a:ext>
            </a:extLst>
          </p:cNvPr>
          <p:cNvSpPr>
            <a:spLocks noGrp="1"/>
          </p:cNvSpPr>
          <p:nvPr>
            <p:ph type="title"/>
          </p:nvPr>
        </p:nvSpPr>
        <p:spPr>
          <a:xfrm>
            <a:off x="838200" y="448721"/>
            <a:ext cx="4707671" cy="1225650"/>
          </a:xfrm>
        </p:spPr>
        <p:txBody>
          <a:bodyPr vert="horz" lIns="91440" tIns="45720" rIns="91440" bIns="45720" rtlCol="0" anchor="b">
            <a:normAutofit fontScale="90000"/>
          </a:bodyPr>
          <a:lstStyle/>
          <a:p>
            <a:r>
              <a:rPr lang="en-US" sz="3800" b="1" i="0" kern="1200" dirty="0">
                <a:solidFill>
                  <a:schemeClr val="bg1"/>
                </a:solidFill>
                <a:effectLst/>
                <a:latin typeface="+mj-lt"/>
                <a:ea typeface="+mj-ea"/>
                <a:cs typeface="+mj-cs"/>
              </a:rPr>
              <a:t>1. AI-Powered Image Generation </a:t>
            </a:r>
            <a:r>
              <a:rPr lang="en-US" sz="1800" b="1" i="0" kern="1200" dirty="0">
                <a:solidFill>
                  <a:schemeClr val="bg1"/>
                </a:solidFill>
                <a:effectLst/>
                <a:latin typeface="+mj-lt"/>
                <a:ea typeface="+mj-ea"/>
                <a:cs typeface="+mj-cs"/>
              </a:rPr>
              <a:t>(</a:t>
            </a:r>
            <a:r>
              <a:rPr lang="en-GB" sz="1800" dirty="0">
                <a:solidFill>
                  <a:schemeClr val="bg1"/>
                </a:solidFill>
              </a:rPr>
              <a:t>From Imagination to Reality)</a:t>
            </a:r>
            <a:endParaRPr lang="en-US" sz="3800" kern="1200" dirty="0">
              <a:solidFill>
                <a:schemeClr val="bg1"/>
              </a:solidFill>
              <a:latin typeface="+mj-lt"/>
              <a:ea typeface="+mj-ea"/>
              <a:cs typeface="+mj-cs"/>
            </a:endParaRPr>
          </a:p>
        </p:txBody>
      </p:sp>
      <p:cxnSp>
        <p:nvCxnSpPr>
          <p:cNvPr id="1033" name="Straight Connector 103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7E6B819-CF6D-4A37-861D-7C85C90F4BFD}"/>
              </a:ext>
            </a:extLst>
          </p:cNvPr>
          <p:cNvSpPr>
            <a:spLocks noGrp="1"/>
          </p:cNvSpPr>
          <p:nvPr>
            <p:ph sz="half" idx="1"/>
          </p:nvPr>
        </p:nvSpPr>
        <p:spPr>
          <a:xfrm>
            <a:off x="897769" y="1909192"/>
            <a:ext cx="4586513" cy="3647710"/>
          </a:xfrm>
        </p:spPr>
        <p:txBody>
          <a:bodyPr vert="horz" lIns="91440" tIns="45720" rIns="91440" bIns="45720" rtlCol="0">
            <a:normAutofit/>
          </a:bodyPr>
          <a:lstStyle/>
          <a:p>
            <a:r>
              <a:rPr lang="en-US" sz="1600" b="0" i="0" dirty="0">
                <a:solidFill>
                  <a:srgbClr val="FF0000"/>
                </a:solidFill>
                <a:effectLst/>
              </a:rPr>
              <a:t>Use Case</a:t>
            </a:r>
            <a:r>
              <a:rPr lang="en-US" sz="1600" b="0" i="0" dirty="0">
                <a:solidFill>
                  <a:schemeClr val="bg1"/>
                </a:solidFill>
                <a:effectLst/>
              </a:rPr>
              <a:t>: Creating unique, imaginative, or hyper-realistic art using generative models. </a:t>
            </a:r>
          </a:p>
          <a:p>
            <a:r>
              <a:rPr lang="en-US" sz="1600" b="1" i="0" dirty="0">
                <a:solidFill>
                  <a:srgbClr val="FF0000"/>
                </a:solidFill>
                <a:effectLst/>
              </a:rPr>
              <a:t>Prompt Example: </a:t>
            </a:r>
            <a:r>
              <a:rPr lang="en-US" sz="1600" b="0" i="1" dirty="0">
                <a:solidFill>
                  <a:schemeClr val="bg1"/>
                </a:solidFill>
                <a:effectLst/>
              </a:rPr>
              <a:t>"A cat is going to a library wearing skirts and top, also wearing sunglasses. Make it more realistic — give some people around who are looking at her."</a:t>
            </a:r>
            <a:r>
              <a:rPr lang="en-US" sz="1600" b="0" i="0" dirty="0">
                <a:solidFill>
                  <a:schemeClr val="bg1"/>
                </a:solidFill>
                <a:effectLst/>
              </a:rPr>
              <a:t> </a:t>
            </a:r>
            <a:endParaRPr lang="en-US" sz="1600" dirty="0">
              <a:solidFill>
                <a:schemeClr val="bg1"/>
              </a:solidFill>
            </a:endParaRPr>
          </a:p>
          <a:p>
            <a:pPr marL="0" indent="0" fontAlgn="base">
              <a:spcBef>
                <a:spcPts val="1050"/>
              </a:spcBef>
              <a:spcAft>
                <a:spcPts val="1050"/>
              </a:spcAft>
              <a:buNone/>
            </a:pPr>
            <a:r>
              <a:rPr lang="en-US" sz="1600" b="1" i="0" dirty="0">
                <a:solidFill>
                  <a:schemeClr val="bg1"/>
                </a:solidFill>
                <a:effectLst/>
              </a:rPr>
              <a:t>Application:</a:t>
            </a:r>
            <a:r>
              <a:rPr lang="en-US" sz="1600" b="0" i="0" dirty="0">
                <a:solidFill>
                  <a:schemeClr val="bg1"/>
                </a:solidFill>
                <a:effectLst/>
              </a:rPr>
              <a:t> </a:t>
            </a:r>
          </a:p>
          <a:p>
            <a:pPr fontAlgn="base"/>
            <a:r>
              <a:rPr lang="en-US" sz="1600" b="0" i="0" dirty="0">
                <a:solidFill>
                  <a:schemeClr val="bg1"/>
                </a:solidFill>
                <a:effectLst/>
              </a:rPr>
              <a:t>Can be illustrated in children’s books and visual aids for education </a:t>
            </a:r>
          </a:p>
          <a:p>
            <a:pPr fontAlgn="base"/>
            <a:r>
              <a:rPr lang="en-US" sz="1600" b="0" i="0" dirty="0">
                <a:solidFill>
                  <a:schemeClr val="bg1"/>
                </a:solidFill>
                <a:effectLst/>
              </a:rPr>
              <a:t>Concept art for video games or movies. </a:t>
            </a:r>
          </a:p>
          <a:p>
            <a:pPr fontAlgn="base"/>
            <a:r>
              <a:rPr lang="en-US" sz="1600" b="0" i="0" dirty="0">
                <a:solidFill>
                  <a:schemeClr val="bg1"/>
                </a:solidFill>
                <a:effectLst/>
              </a:rPr>
              <a:t>Try-on simulations, product mockups, and campaign visuals. </a:t>
            </a:r>
          </a:p>
        </p:txBody>
      </p:sp>
      <p:cxnSp>
        <p:nvCxnSpPr>
          <p:cNvPr id="1035" name="Straight Connector 103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Picture">
            <a:extLst>
              <a:ext uri="{FF2B5EF4-FFF2-40B4-BE49-F238E27FC236}">
                <a16:creationId xmlns:a16="http://schemas.microsoft.com/office/drawing/2014/main" id="{A7A06BB9-EBE0-DF38-0510-489FEB3C3F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525453" y="0"/>
            <a:ext cx="457771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3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75070D9-8B8C-CD3A-D685-C1E58F915544}"/>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dirty="0">
                <a:solidFill>
                  <a:schemeClr val="bg1"/>
                </a:solidFill>
                <a:latin typeface="+mj-lt"/>
                <a:ea typeface="+mj-ea"/>
                <a:cs typeface="+mj-cs"/>
              </a:rPr>
              <a:t>Image Generation</a:t>
            </a:r>
          </a:p>
        </p:txBody>
      </p:sp>
      <p:cxnSp>
        <p:nvCxnSpPr>
          <p:cNvPr id="21" name="Straight Connector 2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53CDBE1-540B-4615-E74F-A25B1171B97D}"/>
              </a:ext>
            </a:extLst>
          </p:cNvPr>
          <p:cNvSpPr>
            <a:spLocks noGrp="1"/>
          </p:cNvSpPr>
          <p:nvPr>
            <p:ph sz="half" idx="2"/>
          </p:nvPr>
        </p:nvSpPr>
        <p:spPr>
          <a:xfrm>
            <a:off x="897769" y="1909192"/>
            <a:ext cx="4586513" cy="3647710"/>
          </a:xfrm>
        </p:spPr>
        <p:txBody>
          <a:bodyPr vert="horz" lIns="91440" tIns="45720" rIns="91440" bIns="45720" rtlCol="0">
            <a:normAutofit/>
          </a:bodyPr>
          <a:lstStyle/>
          <a:p>
            <a:r>
              <a:rPr lang="en-US" sz="2000" b="0" i="0" dirty="0">
                <a:solidFill>
                  <a:schemeClr val="bg1"/>
                </a:solidFill>
                <a:effectLst/>
              </a:rPr>
              <a:t>AI image generation works by converting a text prompt into an image using deep learning models trained on huge datasets of images and their descriptions. </a:t>
            </a:r>
          </a:p>
          <a:p>
            <a:r>
              <a:rPr lang="en-US" sz="2000" b="0" i="0" dirty="0">
                <a:solidFill>
                  <a:schemeClr val="bg1"/>
                </a:solidFill>
                <a:effectLst/>
              </a:rPr>
              <a:t>Realism improves with more detailed, specific, and context-rich prompts. </a:t>
            </a:r>
            <a:endParaRPr lang="en-US" sz="2000" dirty="0">
              <a:solidFill>
                <a:schemeClr val="bg1"/>
              </a:solidFill>
            </a:endParaRPr>
          </a:p>
        </p:txBody>
      </p:sp>
      <p:cxnSp>
        <p:nvCxnSpPr>
          <p:cNvPr id="23" name="Straight Connector 2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2" descr="Picture">
            <a:extLst>
              <a:ext uri="{FF2B5EF4-FFF2-40B4-BE49-F238E27FC236}">
                <a16:creationId xmlns:a16="http://schemas.microsoft.com/office/drawing/2014/main" id="{232C97C7-F1BD-9E3E-D2DE-D2C51D4963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453" y="1785702"/>
            <a:ext cx="5666547" cy="328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80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black and red circuit board&#10;&#10;AI-generated content may be incorrect.">
            <a:extLst>
              <a:ext uri="{FF2B5EF4-FFF2-40B4-BE49-F238E27FC236}">
                <a16:creationId xmlns:a16="http://schemas.microsoft.com/office/drawing/2014/main" id="{E5725F0D-9CD0-3886-F77E-25E1379AB89E}"/>
              </a:ext>
            </a:extLst>
          </p:cNvPr>
          <p:cNvPicPr>
            <a:picLocks noChangeAspect="1"/>
          </p:cNvPicPr>
          <p:nvPr/>
        </p:nvPicPr>
        <p:blipFill>
          <a:blip r:embed="rId2">
            <a:duotone>
              <a:prstClr val="black"/>
              <a:schemeClr val="tx2">
                <a:tint val="45000"/>
                <a:satMod val="400000"/>
              </a:schemeClr>
            </a:duotone>
            <a:alphaModFix amt="2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E14A61B8-03EA-6241-A3BA-ED31CC126FD1}"/>
              </a:ext>
            </a:extLst>
          </p:cNvPr>
          <p:cNvSpPr>
            <a:spLocks noGrp="1"/>
          </p:cNvSpPr>
          <p:nvPr>
            <p:ph type="title"/>
          </p:nvPr>
        </p:nvSpPr>
        <p:spPr>
          <a:xfrm>
            <a:off x="838200" y="365125"/>
            <a:ext cx="10515600" cy="1325563"/>
          </a:xfrm>
        </p:spPr>
        <p:txBody>
          <a:bodyPr>
            <a:normAutofit/>
          </a:bodyPr>
          <a:lstStyle/>
          <a:p>
            <a:r>
              <a:rPr lang="en-US" b="1" i="0">
                <a:effectLst/>
                <a:latin typeface="Times New Roman" panose="02020603050405020304" pitchFamily="18" charset="0"/>
                <a:cs typeface="Times New Roman" panose="02020603050405020304" pitchFamily="18" charset="0"/>
              </a:rPr>
              <a:t>Core Tech Behind Image Generation:</a:t>
            </a:r>
            <a:r>
              <a:rPr lang="en-US" b="0" i="0">
                <a:effectLst/>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A9E3FE58-010C-125C-00D1-E0BB136E962E}"/>
              </a:ext>
            </a:extLst>
          </p:cNvPr>
          <p:cNvGraphicFramePr>
            <a:graphicFrameLocks noGrp="1"/>
          </p:cNvGraphicFramePr>
          <p:nvPr>
            <p:ph idx="1"/>
            <p:extLst>
              <p:ext uri="{D42A27DB-BD31-4B8C-83A1-F6EECF244321}">
                <p14:modId xmlns:p14="http://schemas.microsoft.com/office/powerpoint/2010/main" val="1744623503"/>
              </p:ext>
            </p:extLst>
          </p:nvPr>
        </p:nvGraphicFramePr>
        <p:xfrm>
          <a:off x="838199" y="1527349"/>
          <a:ext cx="10822859" cy="47751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2206406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Google Shape;157;p34"/>
          <p:cNvPicPr/>
          <p:nvPr/>
        </p:nvPicPr>
        <p:blipFill>
          <a:blip r:embed="rId2">
            <a:alphaModFix amt="50000"/>
          </a:blip>
          <a:srcRect t="8238" r="-1" b="2098"/>
          <a:stretch/>
        </p:blipFill>
        <p:spPr>
          <a:xfrm>
            <a:off x="20" y="10"/>
            <a:ext cx="12188930" cy="6857990"/>
          </a:xfrm>
          <a:prstGeom prst="rect">
            <a:avLst/>
          </a:prstGeom>
        </p:spPr>
      </p:pic>
      <p:sp>
        <p:nvSpPr>
          <p:cNvPr id="86" name="PlaceHolder 1"/>
          <p:cNvSpPr>
            <a:spLocks noGrp="1"/>
          </p:cNvSpPr>
          <p:nvPr>
            <p:ph type="title"/>
          </p:nvPr>
        </p:nvSpPr>
        <p:spPr>
          <a:xfrm>
            <a:off x="1524000" y="1122363"/>
            <a:ext cx="9144000" cy="3063240"/>
          </a:xfrm>
          <a:prstGeom prst="rect">
            <a:avLst/>
          </a:prstGeom>
        </p:spPr>
        <p:txBody>
          <a:bodyPr vert="horz" lIns="91440" tIns="45720" rIns="91440" bIns="45720" rtlCol="0" anchor="b">
            <a:normAutofit/>
          </a:bodyPr>
          <a:lstStyle/>
          <a:p>
            <a:pPr algn="ctr">
              <a:tabLst>
                <a:tab pos="0" algn="l"/>
              </a:tabLst>
            </a:pPr>
            <a:r>
              <a:rPr lang="en-US" sz="6600" b="1" spc="-1">
                <a:solidFill>
                  <a:schemeClr val="bg1"/>
                </a:solidFill>
              </a:rPr>
              <a:t>Mental Health Chatbots</a:t>
            </a:r>
            <a:endParaRPr lang="en-US" sz="6600" spc="-1">
              <a:solidFill>
                <a:schemeClr val="bg1"/>
              </a:solidFill>
            </a:endParaRPr>
          </a:p>
        </p:txBody>
      </p:sp>
      <p:sp>
        <p:nvSpPr>
          <p:cNvPr id="93"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6"/>
                                        </p:tgtEl>
                                        <p:attrNameLst>
                                          <p:attrName>style.visibility</p:attrName>
                                        </p:attrNameLst>
                                      </p:cBhvr>
                                      <p:to>
                                        <p:strVal val="visible"/>
                                      </p:to>
                                    </p:set>
                                    <p:animEffect transition="in" filter="fade">
                                      <p:cBhvr>
                                        <p:cTn id="7"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438" row="4">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B2838F04-B858-402A-91B0-904C586ED923}">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DEDD786-AE31-45CD-BC2E-F65BE11E74C1}">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340</TotalTime>
  <Words>1420</Words>
  <Application>Microsoft Office PowerPoint</Application>
  <PresentationFormat>Widescreen</PresentationFormat>
  <Paragraphs>124</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Segoe UI</vt:lpstr>
      <vt:lpstr>Times New Roman</vt:lpstr>
      <vt:lpstr>Office Theme</vt:lpstr>
      <vt:lpstr>Exploring Generative AI: A Dive into Practical and Creative Applications</vt:lpstr>
      <vt:lpstr>Introduction</vt:lpstr>
      <vt:lpstr>Most Frequently Used Generative AI Technologies</vt:lpstr>
      <vt:lpstr>Generative AI in Practice: Use Case Highlights</vt:lpstr>
      <vt:lpstr>Creation of unique Art and designs</vt:lpstr>
      <vt:lpstr>1. AI-Powered Image Generation (From Imagination to Reality)</vt:lpstr>
      <vt:lpstr>Image Generation</vt:lpstr>
      <vt:lpstr>Core Tech Behind Image Generation: </vt:lpstr>
      <vt:lpstr>Mental Health Chatbots</vt:lpstr>
      <vt:lpstr>Mental Health Chatbot  ( A friend who listens) </vt:lpstr>
      <vt:lpstr>Application: </vt:lpstr>
      <vt:lpstr>Personalized User Assistant</vt:lpstr>
      <vt:lpstr>Personalized User Assistant (Smart Partner)</vt:lpstr>
      <vt:lpstr>System Design </vt:lpstr>
      <vt:lpstr>AI Text Summarizer</vt:lpstr>
      <vt:lpstr> AI Text Summarizer  (Deleting noises)</vt:lpstr>
      <vt:lpstr>Working Principle</vt:lpstr>
      <vt:lpstr>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Puspita Chowdhury [student]</dc:creator>
  <cp:lastModifiedBy>Puspita Chowdhury [student]</cp:lastModifiedBy>
  <cp:revision>2</cp:revision>
  <dcterms:created xsi:type="dcterms:W3CDTF">2025-05-08T17:39:04Z</dcterms:created>
  <dcterms:modified xsi:type="dcterms:W3CDTF">2025-05-09T00:07:24Z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d5cc670-d7c5-4a29-b4fe-6ff77de08631_Enabled">
    <vt:lpwstr>true</vt:lpwstr>
  </property>
  <property fmtid="{D5CDD505-2E9C-101B-9397-08002B2CF9AE}" pid="3" name="MSIP_Label_7d5cc670-d7c5-4a29-b4fe-6ff77de08631_SetDate">
    <vt:lpwstr>2025-05-08T17:46:07Z</vt:lpwstr>
  </property>
  <property fmtid="{D5CDD505-2E9C-101B-9397-08002B2CF9AE}" pid="4" name="MSIP_Label_7d5cc670-d7c5-4a29-b4fe-6ff77de08631_Method">
    <vt:lpwstr>Standard</vt:lpwstr>
  </property>
  <property fmtid="{D5CDD505-2E9C-101B-9397-08002B2CF9AE}" pid="5" name="MSIP_Label_7d5cc670-d7c5-4a29-b4fe-6ff77de08631_Name">
    <vt:lpwstr>Internal</vt:lpwstr>
  </property>
  <property fmtid="{D5CDD505-2E9C-101B-9397-08002B2CF9AE}" pid="6" name="MSIP_Label_7d5cc670-d7c5-4a29-b4fe-6ff77de08631_SiteId">
    <vt:lpwstr>04c70eb4-8f26-4807-9934-e02e89266ad0</vt:lpwstr>
  </property>
  <property fmtid="{D5CDD505-2E9C-101B-9397-08002B2CF9AE}" pid="7" name="MSIP_Label_7d5cc670-d7c5-4a29-b4fe-6ff77de08631_ActionId">
    <vt:lpwstr>af1ce546-bb8d-4c74-92cd-a3b8f3a9031b</vt:lpwstr>
  </property>
  <property fmtid="{D5CDD505-2E9C-101B-9397-08002B2CF9AE}" pid="8" name="MSIP_Label_7d5cc670-d7c5-4a29-b4fe-6ff77de08631_ContentBits">
    <vt:lpwstr>0</vt:lpwstr>
  </property>
  <property fmtid="{D5CDD505-2E9C-101B-9397-08002B2CF9AE}" pid="9" name="MSIP_Label_7d5cc670-d7c5-4a29-b4fe-6ff77de08631_Tag">
    <vt:lpwstr>10, 3, 0, 1</vt:lpwstr>
  </property>
</Properties>
</file>